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Inter"/>
      <p:regular r:id="rId24"/>
      <p:bold r:id="rId25"/>
      <p:italic r:id="rId26"/>
      <p:boldItalic r:id="rId27"/>
    </p:embeddedFont>
    <p:embeddedFont>
      <p:font typeface="Titillium Web"/>
      <p:regular r:id="rId28"/>
      <p:bold r:id="rId29"/>
      <p:italic r:id="rId30"/>
      <p:boldItalic r:id="rId31"/>
    </p:embeddedFont>
    <p:embeddedFont>
      <p:font typeface="Sora"/>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4" roundtripDataSignature="AMtx7mhoGIc8Spe0LQ6+jBC+hF57s2n4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Inter-regular.fntdata"/><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Inter-italic.fntdata"/><Relationship Id="rId25" Type="http://schemas.openxmlformats.org/officeDocument/2006/relationships/font" Target="fonts/Inter-bold.fntdata"/><Relationship Id="rId28" Type="http://schemas.openxmlformats.org/officeDocument/2006/relationships/font" Target="fonts/TitilliumWeb-regular.fntdata"/><Relationship Id="rId27" Type="http://schemas.openxmlformats.org/officeDocument/2006/relationships/font" Target="fonts/Inter-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TitilliumWeb-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TitilliumWeb-boldItalic.fntdata"/><Relationship Id="rId30" Type="http://schemas.openxmlformats.org/officeDocument/2006/relationships/font" Target="fonts/TitilliumWeb-italic.fntdata"/><Relationship Id="rId11" Type="http://schemas.openxmlformats.org/officeDocument/2006/relationships/slide" Target="slides/slide5.xml"/><Relationship Id="rId33" Type="http://schemas.openxmlformats.org/officeDocument/2006/relationships/font" Target="fonts/Sora-bold.fntdata"/><Relationship Id="rId10" Type="http://schemas.openxmlformats.org/officeDocument/2006/relationships/slide" Target="slides/slide4.xml"/><Relationship Id="rId32" Type="http://schemas.openxmlformats.org/officeDocument/2006/relationships/font" Target="fonts/Sora-regular.fntdata"/><Relationship Id="rId13" Type="http://schemas.openxmlformats.org/officeDocument/2006/relationships/slide" Target="slides/slide7.xml"/><Relationship Id="rId12" Type="http://schemas.openxmlformats.org/officeDocument/2006/relationships/slide" Target="slides/slide6.xml"/><Relationship Id="rId34"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88d2a065a0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g388d2a065a0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200">
                <a:latin typeface="Inter"/>
                <a:ea typeface="Inter"/>
                <a:cs typeface="Inter"/>
                <a:sym typeface="Inter"/>
              </a:rPr>
              <a:t>These slides serve as a transition to the next topic. Adjust as needed.</a:t>
            </a:r>
            <a:endParaRPr sz="1200">
              <a:latin typeface="Inter"/>
              <a:ea typeface="Inter"/>
              <a:cs typeface="Inter"/>
              <a:sym typeface="Inte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en-US" sz="1200">
                <a:solidFill>
                  <a:schemeClr val="dk1"/>
                </a:solidFill>
                <a:latin typeface="Inter"/>
                <a:ea typeface="Inter"/>
                <a:cs typeface="Inter"/>
                <a:sym typeface="Inter"/>
              </a:rPr>
              <a:t>This slide is about the types of risks that matter most at the business level.</a:t>
            </a:r>
            <a:endParaRPr sz="1200">
              <a:solidFill>
                <a:schemeClr val="dk1"/>
              </a:solidFill>
              <a:latin typeface="Inter"/>
              <a:ea typeface="Inter"/>
              <a:cs typeface="Inter"/>
              <a:sym typeface="Inter"/>
            </a:endParaRPr>
          </a:p>
          <a:p>
            <a:pPr indent="-304800" lvl="0" marL="457200" rtl="0" algn="l">
              <a:lnSpc>
                <a:spcPct val="115000"/>
              </a:lnSpc>
              <a:spcBef>
                <a:spcPts val="1200"/>
              </a:spcBef>
              <a:spcAft>
                <a:spcPts val="0"/>
              </a:spcAft>
              <a:buClr>
                <a:schemeClr val="dk1"/>
              </a:buClr>
              <a:buSzPts val="1200"/>
              <a:buFont typeface="Inter"/>
              <a:buChar char="●"/>
            </a:pPr>
            <a:r>
              <a:rPr lang="en-US" sz="1200">
                <a:solidFill>
                  <a:schemeClr val="dk1"/>
                </a:solidFill>
                <a:latin typeface="Inter"/>
                <a:ea typeface="Inter"/>
                <a:cs typeface="Inter"/>
                <a:sym typeface="Inter"/>
              </a:rPr>
              <a:t>Emphasize that the concern isn’t just “AI is risky,” but rather how employees interact with AI tools and what kinds of data are being shared.</a:t>
            </a:r>
            <a:endParaRPr sz="1200">
              <a:solidFill>
                <a:schemeClr val="dk1"/>
              </a:solidFill>
              <a:latin typeface="Inter"/>
              <a:ea typeface="Inter"/>
              <a:cs typeface="Inter"/>
              <a:sym typeface="Inter"/>
            </a:endParaRPr>
          </a:p>
          <a:p>
            <a:pPr indent="-304800" lvl="0" marL="457200" rtl="0" algn="l">
              <a:lnSpc>
                <a:spcPct val="115000"/>
              </a:lnSpc>
              <a:spcBef>
                <a:spcPts val="0"/>
              </a:spcBef>
              <a:spcAft>
                <a:spcPts val="0"/>
              </a:spcAft>
              <a:buClr>
                <a:schemeClr val="dk1"/>
              </a:buClr>
              <a:buSzPts val="1200"/>
              <a:buFont typeface="Inter"/>
              <a:buChar char="●"/>
            </a:pPr>
            <a:r>
              <a:rPr lang="en-US" sz="1200">
                <a:solidFill>
                  <a:schemeClr val="dk1"/>
                </a:solidFill>
                <a:latin typeface="Inter"/>
                <a:ea typeface="Inter"/>
                <a:cs typeface="Inter"/>
                <a:sym typeface="Inter"/>
              </a:rPr>
              <a:t>Highlight that the most sensitive categories: customer information, source code, financial data, or strategy documents are the ones that could cause real damage if exposed.</a:t>
            </a:r>
            <a:endParaRPr sz="1200">
              <a:solidFill>
                <a:schemeClr val="dk1"/>
              </a:solidFill>
              <a:latin typeface="Inter"/>
              <a:ea typeface="Inter"/>
              <a:cs typeface="Inter"/>
              <a:sym typeface="Inter"/>
            </a:endParaRPr>
          </a:p>
          <a:p>
            <a:pPr indent="-304800" lvl="0" marL="457200" rtl="0" algn="l">
              <a:lnSpc>
                <a:spcPct val="115000"/>
              </a:lnSpc>
              <a:spcBef>
                <a:spcPts val="0"/>
              </a:spcBef>
              <a:spcAft>
                <a:spcPts val="0"/>
              </a:spcAft>
              <a:buClr>
                <a:schemeClr val="dk1"/>
              </a:buClr>
              <a:buSzPts val="1200"/>
              <a:buFont typeface="Inter"/>
              <a:buChar char="●"/>
            </a:pPr>
            <a:r>
              <a:rPr lang="en-US" sz="1200">
                <a:solidFill>
                  <a:schemeClr val="dk1"/>
                </a:solidFill>
                <a:latin typeface="Inter"/>
                <a:ea typeface="Inter"/>
                <a:cs typeface="Inter"/>
                <a:sym typeface="Inter"/>
              </a:rPr>
              <a:t>Point out that using AI doesn’t create entirely new risks, but it accelerates existing ones. Employees can now move large amounts of sensitive information into external systems in seconds.</a:t>
            </a:r>
            <a:endParaRPr sz="1200">
              <a:solidFill>
                <a:schemeClr val="dk1"/>
              </a:solidFill>
              <a:latin typeface="Inter"/>
              <a:ea typeface="Inter"/>
              <a:cs typeface="Inter"/>
              <a:sym typeface="Inter"/>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latin typeface="Inter"/>
                <a:ea typeface="Inter"/>
                <a:cs typeface="Inter"/>
                <a:sym typeface="Inter"/>
              </a:rPr>
              <a:t>Stress that every AI prompt is essentially a </a:t>
            </a:r>
            <a:r>
              <a:rPr b="1" lang="en-US" sz="1200">
                <a:solidFill>
                  <a:schemeClr val="dk1"/>
                </a:solidFill>
                <a:latin typeface="Inter"/>
                <a:ea typeface="Inter"/>
                <a:cs typeface="Inter"/>
                <a:sym typeface="Inter"/>
              </a:rPr>
              <a:t>data transfer outside the company’s control</a:t>
            </a:r>
            <a:r>
              <a:rPr lang="en-US" sz="1200">
                <a:solidFill>
                  <a:schemeClr val="dk1"/>
                </a:solidFill>
                <a:latin typeface="Inter"/>
                <a:ea typeface="Inter"/>
                <a:cs typeface="Inter"/>
                <a:sym typeface="Inter"/>
              </a:rPr>
              <a:t>. That means existing security layers, email filters, endpoint tools, firewalls, often don’t see it.</a:t>
            </a:r>
            <a:endParaRPr sz="1200">
              <a:solidFill>
                <a:schemeClr val="dk1"/>
              </a:solidFill>
              <a:latin typeface="Inter"/>
              <a:ea typeface="Inter"/>
              <a:cs typeface="Inter"/>
              <a:sym typeface="Inter"/>
            </a:endParaRPr>
          </a:p>
          <a:p>
            <a:pPr indent="-304800" lvl="0" marL="457200" rtl="0" algn="l">
              <a:lnSpc>
                <a:spcPct val="115000"/>
              </a:lnSpc>
              <a:spcBef>
                <a:spcPts val="0"/>
              </a:spcBef>
              <a:spcAft>
                <a:spcPts val="0"/>
              </a:spcAft>
              <a:buClr>
                <a:schemeClr val="dk1"/>
              </a:buClr>
              <a:buSzPts val="1200"/>
              <a:buFont typeface="Inter"/>
              <a:buChar char="●"/>
            </a:pPr>
            <a:r>
              <a:rPr lang="en-US" sz="1200">
                <a:solidFill>
                  <a:schemeClr val="dk1"/>
                </a:solidFill>
                <a:latin typeface="Inter"/>
                <a:ea typeface="Inter"/>
                <a:cs typeface="Inter"/>
                <a:sym typeface="Inter"/>
              </a:rPr>
              <a:t>Close by reinforcing: The core issue is not the AI technology itself, but the behaviors around how employees handle business-sensitive data when using AI tools.</a:t>
            </a:r>
            <a:endParaRPr sz="1200">
              <a:latin typeface="Inter"/>
              <a:ea typeface="Inter"/>
              <a:cs typeface="Inter"/>
              <a:sym typeface="Inte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Inter"/>
                <a:ea typeface="Inter"/>
                <a:cs typeface="Inter"/>
                <a:sym typeface="Inter"/>
              </a:rPr>
              <a:t>Begin by pointing to the safeguards number: How many interventions were triggered. Explain that these represent moments where controls paused or restricted activity to stop sensitive data from leaving through AI tools. This shows both the </a:t>
            </a:r>
            <a:r>
              <a:rPr i="1" lang="en-US" sz="1200">
                <a:solidFill>
                  <a:schemeClr val="dk1"/>
                </a:solidFill>
                <a:latin typeface="Inter"/>
                <a:ea typeface="Inter"/>
                <a:cs typeface="Inter"/>
                <a:sym typeface="Inter"/>
              </a:rPr>
              <a:t>scale of attempted incidents</a:t>
            </a:r>
            <a:r>
              <a:rPr lang="en-US" sz="1200">
                <a:solidFill>
                  <a:schemeClr val="dk1"/>
                </a:solidFill>
                <a:latin typeface="Inter"/>
                <a:ea typeface="Inter"/>
                <a:cs typeface="Inter"/>
                <a:sym typeface="Inter"/>
              </a:rPr>
              <a:t> and the </a:t>
            </a:r>
            <a:r>
              <a:rPr i="1" lang="en-US" sz="1200">
                <a:solidFill>
                  <a:schemeClr val="dk1"/>
                </a:solidFill>
                <a:latin typeface="Inter"/>
                <a:ea typeface="Inter"/>
                <a:cs typeface="Inter"/>
                <a:sym typeface="Inter"/>
              </a:rPr>
              <a:t>effectiveness of guardrails</a:t>
            </a:r>
            <a:r>
              <a:rPr lang="en-US" sz="1200">
                <a:solidFill>
                  <a:schemeClr val="dk1"/>
                </a:solidFill>
                <a:latin typeface="Inter"/>
                <a:ea typeface="Inter"/>
                <a:cs typeface="Inter"/>
                <a:sym typeface="Inter"/>
              </a:rPr>
              <a:t>.</a:t>
            </a:r>
            <a:br>
              <a:rPr lang="en-US" sz="1200">
                <a:solidFill>
                  <a:schemeClr val="dk1"/>
                </a:solidFill>
                <a:latin typeface="Inter"/>
                <a:ea typeface="Inter"/>
                <a:cs typeface="Inter"/>
                <a:sym typeface="Inter"/>
              </a:rPr>
            </a:br>
            <a:endParaRPr sz="1200">
              <a:solidFill>
                <a:schemeClr val="dk1"/>
              </a:solidFill>
              <a:latin typeface="Inter"/>
              <a:ea typeface="Inter"/>
              <a:cs typeface="Inter"/>
              <a:sym typeface="Inte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Inter"/>
                <a:ea typeface="Inter"/>
                <a:cs typeface="Inter"/>
                <a:sym typeface="Inter"/>
              </a:rPr>
              <a:t>Break down the difference between pauses and restrictions: pauses are warnings or temporary halts where users could reconsider, restrictions are enforced blocks that prevented data movement.</a:t>
            </a:r>
            <a:br>
              <a:rPr lang="en-US" sz="1200">
                <a:solidFill>
                  <a:schemeClr val="dk1"/>
                </a:solidFill>
                <a:latin typeface="Inter"/>
                <a:ea typeface="Inter"/>
                <a:cs typeface="Inter"/>
                <a:sym typeface="Inter"/>
              </a:rPr>
            </a:br>
            <a:endParaRPr sz="1200">
              <a:solidFill>
                <a:schemeClr val="dk1"/>
              </a:solidFill>
              <a:latin typeface="Inter"/>
              <a:ea typeface="Inter"/>
              <a:cs typeface="Inter"/>
              <a:sym typeface="Inte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Inter"/>
                <a:ea typeface="Inter"/>
                <a:cs typeface="Inter"/>
                <a:sym typeface="Inter"/>
              </a:rPr>
              <a:t>Transition to the unsanctioned tools list: highlight that even with sanctioned AI platforms available, employees are still experimenting with other tools outside company approval. This reflects curiosity and productivity pressures, but it also introduces unmanaged risk.</a:t>
            </a:r>
            <a:br>
              <a:rPr lang="en-US" sz="1200">
                <a:solidFill>
                  <a:schemeClr val="dk1"/>
                </a:solidFill>
                <a:latin typeface="Inter"/>
                <a:ea typeface="Inter"/>
                <a:cs typeface="Inter"/>
                <a:sym typeface="Inter"/>
              </a:rPr>
            </a:br>
            <a:endParaRPr sz="1200">
              <a:solidFill>
                <a:schemeClr val="dk1"/>
              </a:solidFill>
              <a:latin typeface="Inter"/>
              <a:ea typeface="Inter"/>
              <a:cs typeface="Inter"/>
              <a:sym typeface="Inte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Inter"/>
                <a:ea typeface="Inter"/>
                <a:cs typeface="Inter"/>
                <a:sym typeface="Inter"/>
              </a:rPr>
              <a:t>Stress that shadow AI adoption often overlaps sanctioned use cases, meaning employees may not even realize they are creating unnecessary risk by using an alternative tool.</a:t>
            </a:r>
            <a:br>
              <a:rPr lang="en-US" sz="1200">
                <a:solidFill>
                  <a:schemeClr val="dk1"/>
                </a:solidFill>
                <a:latin typeface="Inter"/>
                <a:ea typeface="Inter"/>
                <a:cs typeface="Inter"/>
                <a:sym typeface="Inter"/>
              </a:rPr>
            </a:br>
            <a:endParaRPr sz="1200">
              <a:solidFill>
                <a:schemeClr val="dk1"/>
              </a:solidFill>
              <a:latin typeface="Inter"/>
              <a:ea typeface="Inter"/>
              <a:cs typeface="Inter"/>
              <a:sym typeface="Inte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Inter"/>
                <a:ea typeface="Inter"/>
                <a:cs typeface="Inter"/>
                <a:sym typeface="Inter"/>
              </a:rPr>
              <a:t>Use the financial leak incident example (right side) as the narrative anchor: an employee uploaded a financial invoice into ChatGPT. Even though the business relevance was marked medium, the document type is highly sensitive.</a:t>
            </a:r>
            <a:br>
              <a:rPr lang="en-US" sz="1200">
                <a:solidFill>
                  <a:schemeClr val="dk1"/>
                </a:solidFill>
                <a:latin typeface="Inter"/>
                <a:ea typeface="Inter"/>
                <a:cs typeface="Inter"/>
                <a:sym typeface="Inter"/>
              </a:rPr>
            </a:br>
            <a:endParaRPr sz="1200">
              <a:solidFill>
                <a:schemeClr val="dk1"/>
              </a:solidFill>
              <a:latin typeface="Inter"/>
              <a:ea typeface="Inter"/>
              <a:cs typeface="Inter"/>
              <a:sym typeface="Inte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Inter"/>
                <a:ea typeface="Inter"/>
                <a:cs typeface="Inter"/>
                <a:sym typeface="Inter"/>
              </a:rPr>
              <a:t>Explain the lesson: </a:t>
            </a:r>
            <a:r>
              <a:rPr i="1" lang="en-US" sz="1200">
                <a:solidFill>
                  <a:schemeClr val="dk1"/>
                </a:solidFill>
                <a:latin typeface="Inter"/>
                <a:ea typeface="Inter"/>
                <a:cs typeface="Inter"/>
                <a:sym typeface="Inter"/>
              </a:rPr>
              <a:t>it only takes one upload to create compliance and reputational exposure</a:t>
            </a:r>
            <a:r>
              <a:rPr lang="en-US" sz="1200">
                <a:solidFill>
                  <a:schemeClr val="dk1"/>
                </a:solidFill>
                <a:latin typeface="Inter"/>
                <a:ea typeface="Inter"/>
                <a:cs typeface="Inter"/>
                <a:sym typeface="Inter"/>
              </a:rPr>
              <a:t>. Even small or seemingly harmless actions, like uploading an invoice, can trigger regulatory, legal, or contractual issues.</a:t>
            </a:r>
            <a:br>
              <a:rPr lang="en-US" sz="1200">
                <a:solidFill>
                  <a:schemeClr val="dk1"/>
                </a:solidFill>
                <a:latin typeface="Inter"/>
                <a:ea typeface="Inter"/>
                <a:cs typeface="Inter"/>
                <a:sym typeface="Inter"/>
              </a:rPr>
            </a:br>
            <a:endParaRPr sz="1200">
              <a:solidFill>
                <a:schemeClr val="dk1"/>
              </a:solidFill>
              <a:latin typeface="Inter"/>
              <a:ea typeface="Inter"/>
              <a:cs typeface="Inter"/>
              <a:sym typeface="Inter"/>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Inter"/>
                <a:ea typeface="Inter"/>
                <a:cs typeface="Inter"/>
                <a:sym typeface="Inter"/>
              </a:rPr>
              <a:t>Wrap with the takeaway: safeguards are working, but the underlying trend shows that employees will continue to push sensitive data into AI tools unless governance and controls are strong at the browser layer.</a:t>
            </a:r>
            <a:endParaRPr b="1" sz="1200">
              <a:solidFill>
                <a:schemeClr val="dk1"/>
              </a:solidFill>
              <a:latin typeface="Inter"/>
              <a:ea typeface="Inter"/>
              <a:cs typeface="Inter"/>
              <a:sym typeface="Inter"/>
            </a:endParaRPr>
          </a:p>
          <a:p>
            <a:pPr indent="0" lvl="0" marL="0" rtl="0" algn="l">
              <a:lnSpc>
                <a:spcPct val="115000"/>
              </a:lnSpc>
              <a:spcBef>
                <a:spcPts val="0"/>
              </a:spcBef>
              <a:spcAft>
                <a:spcPts val="0"/>
              </a:spcAft>
              <a:buNone/>
            </a:pPr>
            <a:r>
              <a:t/>
            </a:r>
            <a:endParaRPr i="1" sz="1200">
              <a:solidFill>
                <a:schemeClr val="dk1"/>
              </a:solidFill>
              <a:latin typeface="Inter"/>
              <a:ea typeface="Inter"/>
              <a:cs typeface="Inter"/>
              <a:sym typeface="Inte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88d2a065a0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g388d2a065a0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200">
                <a:latin typeface="Inter"/>
                <a:ea typeface="Inter"/>
                <a:cs typeface="Inter"/>
                <a:sym typeface="Inter"/>
              </a:rPr>
              <a:t>These slides serve as a transition to the next topic. Adjust as needed.</a:t>
            </a:r>
            <a:endParaRPr sz="1200">
              <a:latin typeface="Inter"/>
              <a:ea typeface="Inter"/>
              <a:cs typeface="Inter"/>
              <a:sym typeface="Inte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Inter"/>
                <a:ea typeface="Inter"/>
                <a:cs typeface="Inter"/>
                <a:sym typeface="Inter"/>
              </a:rPr>
              <a:t>Open by positioning this slide as the answer to the risks we’ve just reviewed: here’s how governance is put into practice.</a:t>
            </a:r>
            <a:br>
              <a:rPr lang="en-US" sz="1200">
                <a:solidFill>
                  <a:schemeClr val="dk1"/>
                </a:solidFill>
                <a:latin typeface="Inter"/>
                <a:ea typeface="Inter"/>
                <a:cs typeface="Inter"/>
                <a:sym typeface="Inter"/>
              </a:rPr>
            </a:br>
            <a:endParaRPr sz="1200">
              <a:solidFill>
                <a:schemeClr val="dk1"/>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rPr lang="en-US" sz="1200">
                <a:solidFill>
                  <a:schemeClr val="dk1"/>
                </a:solidFill>
                <a:latin typeface="Inter"/>
                <a:ea typeface="Inter"/>
                <a:cs typeface="Inter"/>
                <a:sym typeface="Inter"/>
              </a:rPr>
              <a:t>For </a:t>
            </a:r>
            <a:r>
              <a:rPr b="1" lang="en-US" sz="1200">
                <a:solidFill>
                  <a:schemeClr val="dk1"/>
                </a:solidFill>
                <a:latin typeface="Inter"/>
                <a:ea typeface="Inter"/>
                <a:cs typeface="Inter"/>
                <a:sym typeface="Inter"/>
              </a:rPr>
              <a:t>Policy 1 (Sanctioned Tooling and Access):</a:t>
            </a:r>
            <a:endParaRPr b="1" sz="1200">
              <a:solidFill>
                <a:schemeClr val="dk1"/>
              </a:solidFill>
              <a:latin typeface="Inter"/>
              <a:ea typeface="Inter"/>
              <a:cs typeface="Inter"/>
              <a:sym typeface="Inter"/>
            </a:endParaRPr>
          </a:p>
          <a:p>
            <a:pPr indent="-304800" lvl="0" marL="457200" rtl="0" algn="l">
              <a:lnSpc>
                <a:spcPct val="115000"/>
              </a:lnSpc>
              <a:spcBef>
                <a:spcPts val="1200"/>
              </a:spcBef>
              <a:spcAft>
                <a:spcPts val="0"/>
              </a:spcAft>
              <a:buClr>
                <a:schemeClr val="dk1"/>
              </a:buClr>
              <a:buSzPts val="1200"/>
              <a:buFont typeface="Inter"/>
              <a:buChar char="●"/>
            </a:pPr>
            <a:r>
              <a:rPr lang="en-US" sz="1200">
                <a:solidFill>
                  <a:schemeClr val="dk1"/>
                </a:solidFill>
                <a:latin typeface="Inter"/>
                <a:ea typeface="Inter"/>
                <a:cs typeface="Inter"/>
                <a:sym typeface="Inter"/>
              </a:rPr>
              <a:t>Stress the importance of clarity: employees know exactly which AI tools are allowed.</a:t>
            </a:r>
            <a:endParaRPr sz="1200">
              <a:solidFill>
                <a:schemeClr val="dk1"/>
              </a:solidFill>
              <a:latin typeface="Inter"/>
              <a:ea typeface="Inter"/>
              <a:cs typeface="Inter"/>
              <a:sym typeface="Inter"/>
            </a:endParaRPr>
          </a:p>
          <a:p>
            <a:pPr indent="-304800" lvl="0" marL="457200" rtl="0" algn="l">
              <a:lnSpc>
                <a:spcPct val="115000"/>
              </a:lnSpc>
              <a:spcBef>
                <a:spcPts val="0"/>
              </a:spcBef>
              <a:spcAft>
                <a:spcPts val="0"/>
              </a:spcAft>
              <a:buClr>
                <a:schemeClr val="dk1"/>
              </a:buClr>
              <a:buSzPts val="1200"/>
              <a:buFont typeface="Inter"/>
              <a:buChar char="●"/>
            </a:pPr>
            <a:r>
              <a:rPr lang="en-US" sz="1200">
                <a:solidFill>
                  <a:schemeClr val="dk1"/>
                </a:solidFill>
                <a:latin typeface="Inter"/>
                <a:ea typeface="Inter"/>
                <a:cs typeface="Inter"/>
                <a:sym typeface="Inter"/>
              </a:rPr>
              <a:t>Any attempt to use unsanctioned tools gets intercepted. That could mean a redirect to an approved tool, or a notice explaining why the tool is blocked.</a:t>
            </a:r>
            <a:endParaRPr sz="1200">
              <a:solidFill>
                <a:schemeClr val="dk1"/>
              </a:solidFill>
              <a:latin typeface="Inter"/>
              <a:ea typeface="Inter"/>
              <a:cs typeface="Inter"/>
              <a:sym typeface="Inter"/>
            </a:endParaRPr>
          </a:p>
          <a:p>
            <a:pPr indent="-304800" lvl="0" marL="457200" rtl="0" algn="l">
              <a:lnSpc>
                <a:spcPct val="115000"/>
              </a:lnSpc>
              <a:spcBef>
                <a:spcPts val="0"/>
              </a:spcBef>
              <a:spcAft>
                <a:spcPts val="0"/>
              </a:spcAft>
              <a:buClr>
                <a:schemeClr val="dk1"/>
              </a:buClr>
              <a:buSzPts val="1200"/>
              <a:buFont typeface="Inter"/>
              <a:buChar char="●"/>
            </a:pPr>
            <a:r>
              <a:rPr lang="en-US" sz="1200">
                <a:solidFill>
                  <a:schemeClr val="dk1"/>
                </a:solidFill>
                <a:latin typeface="Inter"/>
                <a:ea typeface="Inter"/>
                <a:cs typeface="Inter"/>
                <a:sym typeface="Inter"/>
              </a:rPr>
              <a:t>This avoids confusion while reducing shadow AI adoption.</a:t>
            </a:r>
            <a:endParaRPr sz="1200">
              <a:solidFill>
                <a:schemeClr val="dk1"/>
              </a:solidFill>
              <a:latin typeface="Inter"/>
              <a:ea typeface="Inter"/>
              <a:cs typeface="Inter"/>
              <a:sym typeface="Inter"/>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Inter"/>
                <a:ea typeface="Inter"/>
                <a:cs typeface="Inter"/>
                <a:sym typeface="Inter"/>
              </a:rPr>
              <a:t>For </a:t>
            </a:r>
            <a:r>
              <a:rPr b="1" lang="en-US" sz="1200">
                <a:solidFill>
                  <a:schemeClr val="dk1"/>
                </a:solidFill>
                <a:latin typeface="Inter"/>
                <a:ea typeface="Inter"/>
                <a:cs typeface="Inter"/>
                <a:sym typeface="Inter"/>
              </a:rPr>
              <a:t>Policy 2 (Data Guardrails for Sensitive Information):</a:t>
            </a:r>
            <a:endParaRPr b="1" sz="1200">
              <a:solidFill>
                <a:schemeClr val="dk1"/>
              </a:solidFill>
              <a:latin typeface="Inter"/>
              <a:ea typeface="Inter"/>
              <a:cs typeface="Inter"/>
              <a:sym typeface="Inter"/>
            </a:endParaRPr>
          </a:p>
          <a:p>
            <a:pPr indent="-304800" lvl="0" marL="457200" rtl="0" algn="l">
              <a:lnSpc>
                <a:spcPct val="115000"/>
              </a:lnSpc>
              <a:spcBef>
                <a:spcPts val="1200"/>
              </a:spcBef>
              <a:spcAft>
                <a:spcPts val="0"/>
              </a:spcAft>
              <a:buClr>
                <a:schemeClr val="dk1"/>
              </a:buClr>
              <a:buSzPts val="1200"/>
              <a:buFont typeface="Inter"/>
              <a:buChar char="●"/>
            </a:pPr>
            <a:r>
              <a:rPr lang="en-US" sz="1200">
                <a:solidFill>
                  <a:schemeClr val="dk1"/>
                </a:solidFill>
                <a:latin typeface="Inter"/>
                <a:ea typeface="Inter"/>
                <a:cs typeface="Inter"/>
                <a:sym typeface="Inter"/>
              </a:rPr>
              <a:t>Sanctioned tools don’t mean unlimited use. Guardrails are layered on top, especially for data categories that matter most to the business.</a:t>
            </a:r>
            <a:endParaRPr sz="1200">
              <a:solidFill>
                <a:schemeClr val="dk1"/>
              </a:solidFill>
              <a:latin typeface="Inter"/>
              <a:ea typeface="Inter"/>
              <a:cs typeface="Inter"/>
              <a:sym typeface="Inter"/>
            </a:endParaRPr>
          </a:p>
          <a:p>
            <a:pPr indent="-304800" lvl="0" marL="457200" rtl="0" algn="l">
              <a:lnSpc>
                <a:spcPct val="115000"/>
              </a:lnSpc>
              <a:spcBef>
                <a:spcPts val="0"/>
              </a:spcBef>
              <a:spcAft>
                <a:spcPts val="0"/>
              </a:spcAft>
              <a:buClr>
                <a:schemeClr val="dk1"/>
              </a:buClr>
              <a:buSzPts val="1200"/>
              <a:buFont typeface="Inter"/>
              <a:buChar char="●"/>
            </a:pPr>
            <a:r>
              <a:rPr lang="en-US" sz="1200">
                <a:solidFill>
                  <a:schemeClr val="dk1"/>
                </a:solidFill>
                <a:latin typeface="Inter"/>
                <a:ea typeface="Inter"/>
                <a:cs typeface="Inter"/>
                <a:sym typeface="Inter"/>
              </a:rPr>
              <a:t>Examples: blocking uploads of customer PII, preventing invoices or financial reports from being entered into an AI tool, or stopping code snippets from being pasted into public LLMs.</a:t>
            </a:r>
            <a:endParaRPr sz="1200">
              <a:solidFill>
                <a:schemeClr val="dk1"/>
              </a:solidFill>
              <a:latin typeface="Inter"/>
              <a:ea typeface="Inter"/>
              <a:cs typeface="Inter"/>
              <a:sym typeface="Inter"/>
            </a:endParaRPr>
          </a:p>
          <a:p>
            <a:pPr indent="-304800" lvl="0" marL="457200" rtl="0" algn="l">
              <a:lnSpc>
                <a:spcPct val="115000"/>
              </a:lnSpc>
              <a:spcBef>
                <a:spcPts val="0"/>
              </a:spcBef>
              <a:spcAft>
                <a:spcPts val="0"/>
              </a:spcAft>
              <a:buClr>
                <a:schemeClr val="dk1"/>
              </a:buClr>
              <a:buSzPts val="1200"/>
              <a:buFont typeface="Inter"/>
              <a:buChar char="●"/>
            </a:pPr>
            <a:r>
              <a:rPr lang="en-US" sz="1200">
                <a:solidFill>
                  <a:schemeClr val="dk1"/>
                </a:solidFill>
                <a:latin typeface="Inter"/>
                <a:ea typeface="Inter"/>
                <a:cs typeface="Inter"/>
                <a:sym typeface="Inter"/>
              </a:rPr>
              <a:t>These controls are context-aware: they don’t block innovation but do stop sensitive or inappropriate use.</a:t>
            </a:r>
            <a:endParaRPr sz="1200">
              <a:solidFill>
                <a:schemeClr val="dk1"/>
              </a:solidFill>
              <a:latin typeface="Inter"/>
              <a:ea typeface="Inter"/>
              <a:cs typeface="Inter"/>
              <a:sym typeface="Inter"/>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Inter"/>
                <a:ea typeface="Inter"/>
                <a:cs typeface="Inter"/>
                <a:sym typeface="Inter"/>
              </a:rPr>
              <a:t>Close with the takeaway: governance is about </a:t>
            </a:r>
            <a:r>
              <a:rPr b="1" lang="en-US" sz="1200">
                <a:solidFill>
                  <a:schemeClr val="dk1"/>
                </a:solidFill>
                <a:latin typeface="Inter"/>
                <a:ea typeface="Inter"/>
                <a:cs typeface="Inter"/>
                <a:sym typeface="Inter"/>
              </a:rPr>
              <a:t>balance</a:t>
            </a:r>
            <a:r>
              <a:rPr lang="en-US" sz="1200">
                <a:solidFill>
                  <a:schemeClr val="dk1"/>
                </a:solidFill>
                <a:latin typeface="Inter"/>
                <a:ea typeface="Inter"/>
                <a:cs typeface="Inter"/>
                <a:sym typeface="Inter"/>
              </a:rPr>
              <a:t>, we enable employees to use GenAI responsibly and productively, but we apply </a:t>
            </a:r>
            <a:r>
              <a:rPr b="1" lang="en-US" sz="1200">
                <a:solidFill>
                  <a:schemeClr val="dk1"/>
                </a:solidFill>
                <a:latin typeface="Inter"/>
                <a:ea typeface="Inter"/>
                <a:cs typeface="Inter"/>
                <a:sym typeface="Inter"/>
              </a:rPr>
              <a:t>strict guardrails on the tools and the data types that matter most.</a:t>
            </a:r>
            <a:endParaRPr b="1" sz="1200">
              <a:solidFill>
                <a:schemeClr val="dk1"/>
              </a:solidFill>
              <a:latin typeface="Inter"/>
              <a:ea typeface="Inter"/>
              <a:cs typeface="Inter"/>
              <a:sym typeface="Inter"/>
            </a:endParaRPr>
          </a:p>
          <a:p>
            <a:pPr indent="0" lvl="0" marL="0" rtl="0" algn="l">
              <a:lnSpc>
                <a:spcPct val="100000"/>
              </a:lnSpc>
              <a:spcBef>
                <a:spcPts val="0"/>
              </a:spcBef>
              <a:spcAft>
                <a:spcPts val="0"/>
              </a:spcAft>
              <a:buSzPts val="1100"/>
              <a:buNone/>
            </a:pPr>
            <a:r>
              <a:t/>
            </a:r>
            <a:endParaRPr b="1" sz="1200">
              <a:solidFill>
                <a:schemeClr val="dk1"/>
              </a:solidFill>
              <a:latin typeface="Inter"/>
              <a:ea typeface="Inter"/>
              <a:cs typeface="Inter"/>
              <a:sym typeface="Inte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latin typeface="Inter"/>
              <a:ea typeface="Inter"/>
              <a:cs typeface="Inter"/>
              <a:sym typeface="Inte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US" sz="1200">
                <a:solidFill>
                  <a:schemeClr val="dk1"/>
                </a:solidFill>
                <a:latin typeface="Inter"/>
                <a:ea typeface="Inter"/>
                <a:cs typeface="Inter"/>
                <a:sym typeface="Inter"/>
              </a:rPr>
              <a:t>Modify this slide to add your organization’s name and logo.</a:t>
            </a:r>
            <a:endParaRPr sz="1200">
              <a:solidFill>
                <a:schemeClr val="dk1"/>
              </a:solidFill>
              <a:latin typeface="Inter"/>
              <a:ea typeface="Inter"/>
              <a:cs typeface="Inter"/>
              <a:sym typeface="Inter"/>
            </a:endParaRPr>
          </a:p>
          <a:p>
            <a:pPr indent="0" lvl="0" marL="0" rtl="0" algn="l">
              <a:lnSpc>
                <a:spcPct val="115000"/>
              </a:lnSpc>
              <a:spcBef>
                <a:spcPts val="0"/>
              </a:spcBef>
              <a:spcAft>
                <a:spcPts val="0"/>
              </a:spcAft>
              <a:buSzPts val="1100"/>
              <a:buNone/>
            </a:pPr>
            <a:r>
              <a:t/>
            </a:r>
            <a:endParaRPr sz="1200">
              <a:solidFill>
                <a:schemeClr val="dk1"/>
              </a:solidFill>
              <a:latin typeface="Inter"/>
              <a:ea typeface="Inter"/>
              <a:cs typeface="Inter"/>
              <a:sym typeface="Inter"/>
            </a:endParaRPr>
          </a:p>
          <a:p>
            <a:pPr indent="0" lvl="0" marL="0" rtl="0" algn="l">
              <a:lnSpc>
                <a:spcPct val="115000"/>
              </a:lnSpc>
              <a:spcBef>
                <a:spcPts val="0"/>
              </a:spcBef>
              <a:spcAft>
                <a:spcPts val="0"/>
              </a:spcAft>
              <a:buSzPts val="1100"/>
              <a:buNone/>
            </a:pPr>
            <a:r>
              <a:rPr lang="en-US" sz="1200">
                <a:latin typeface="Inter"/>
                <a:ea typeface="Inter"/>
                <a:cs typeface="Inter"/>
                <a:sym typeface="Inter"/>
              </a:rPr>
              <a:t>This slide is written for a monthly update, but can be adjusted to reflect a quarterly or annual outlook.</a:t>
            </a:r>
            <a:endParaRPr sz="1200">
              <a:latin typeface="Inter"/>
              <a:ea typeface="Inter"/>
              <a:cs typeface="Inter"/>
              <a:sym typeface="Inte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200">
                <a:latin typeface="Inter"/>
                <a:ea typeface="Inter"/>
                <a:cs typeface="Inter"/>
                <a:sym typeface="Inter"/>
              </a:rPr>
              <a:t>These slides serve as a transition to the next topic. Adjust as needed.</a:t>
            </a:r>
            <a:endParaRPr sz="1200">
              <a:latin typeface="Inter"/>
              <a:ea typeface="Inter"/>
              <a:cs typeface="Inter"/>
              <a:sym typeface="Inte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US" sz="1200">
                <a:latin typeface="Inter"/>
                <a:ea typeface="Inter"/>
                <a:cs typeface="Inter"/>
                <a:sym typeface="Inter"/>
              </a:rPr>
              <a:t>Open with context for the organization: “Since the last update, GenAI has shifted from a novelty to a productivity staple.”</a:t>
            </a:r>
            <a:endParaRPr sz="1200">
              <a:latin typeface="Inter"/>
              <a:ea typeface="Inter"/>
              <a:cs typeface="Inter"/>
              <a:sym typeface="Inter"/>
            </a:endParaRPr>
          </a:p>
          <a:p>
            <a:pPr indent="-228600" lvl="0" marL="457200" rtl="0" algn="l">
              <a:lnSpc>
                <a:spcPct val="100000"/>
              </a:lnSpc>
              <a:spcBef>
                <a:spcPts val="0"/>
              </a:spcBef>
              <a:spcAft>
                <a:spcPts val="0"/>
              </a:spcAft>
              <a:buSzPts val="1100"/>
              <a:buNone/>
            </a:pPr>
            <a:r>
              <a:t/>
            </a:r>
            <a:endParaRPr sz="1200">
              <a:latin typeface="Inter"/>
              <a:ea typeface="Inter"/>
              <a:cs typeface="Inter"/>
              <a:sym typeface="Inter"/>
            </a:endParaRPr>
          </a:p>
          <a:p>
            <a:pPr indent="-304800" lvl="0" marL="457200" rtl="0" algn="l">
              <a:spcBef>
                <a:spcPts val="0"/>
              </a:spcBef>
              <a:spcAft>
                <a:spcPts val="0"/>
              </a:spcAft>
              <a:buClr>
                <a:schemeClr val="dk1"/>
              </a:buClr>
              <a:buSzPts val="1200"/>
              <a:buFont typeface="Inter"/>
              <a:buChar char="●"/>
            </a:pPr>
            <a:r>
              <a:rPr lang="en-US" sz="1200">
                <a:solidFill>
                  <a:schemeClr val="dk1"/>
                </a:solidFill>
                <a:latin typeface="Inter"/>
                <a:ea typeface="Inter"/>
                <a:cs typeface="Inter"/>
                <a:sym typeface="Inter"/>
              </a:rPr>
              <a:t>Explain what the organization’s last stance on GenAI in the workplace was. What did adoption look like over the organization?</a:t>
            </a:r>
            <a:endParaRPr sz="1200">
              <a:solidFill>
                <a:schemeClr val="dk1"/>
              </a:solidFill>
              <a:latin typeface="Inter"/>
              <a:ea typeface="Inter"/>
              <a:cs typeface="Inter"/>
              <a:sym typeface="Inter"/>
            </a:endParaRPr>
          </a:p>
          <a:p>
            <a:pPr indent="-304800" lvl="0" marL="457200" rtl="0" algn="l">
              <a:spcBef>
                <a:spcPts val="0"/>
              </a:spcBef>
              <a:spcAft>
                <a:spcPts val="0"/>
              </a:spcAft>
              <a:buClr>
                <a:schemeClr val="dk1"/>
              </a:buClr>
              <a:buSzPts val="1200"/>
              <a:buFont typeface="Inter"/>
              <a:buChar char="●"/>
            </a:pPr>
            <a:r>
              <a:rPr lang="en-US" sz="1200">
                <a:solidFill>
                  <a:schemeClr val="dk1"/>
                </a:solidFill>
                <a:latin typeface="Inter"/>
                <a:ea typeface="Inter"/>
                <a:cs typeface="Inter"/>
                <a:sym typeface="Inter"/>
              </a:rPr>
              <a:t>Leaving the last meeting, were any newer tools discussed for formal onboarding? What controls were proposed?</a:t>
            </a:r>
            <a:endParaRPr sz="1200">
              <a:solidFill>
                <a:schemeClr val="dk1"/>
              </a:solidFill>
              <a:latin typeface="Inter"/>
              <a:ea typeface="Inter"/>
              <a:cs typeface="Inter"/>
              <a:sym typeface="Inter"/>
            </a:endParaRPr>
          </a:p>
          <a:p>
            <a:pPr indent="-304800" lvl="0" marL="457200" rtl="0" algn="l">
              <a:spcBef>
                <a:spcPts val="0"/>
              </a:spcBef>
              <a:spcAft>
                <a:spcPts val="0"/>
              </a:spcAft>
              <a:buClr>
                <a:schemeClr val="dk1"/>
              </a:buClr>
              <a:buSzPts val="1200"/>
              <a:buFont typeface="Inter"/>
              <a:buChar char="●"/>
            </a:pPr>
            <a:r>
              <a:rPr lang="en-US" sz="1200">
                <a:solidFill>
                  <a:schemeClr val="dk1"/>
                </a:solidFill>
                <a:latin typeface="Inter"/>
                <a:ea typeface="Inter"/>
                <a:cs typeface="Inter"/>
                <a:sym typeface="Inter"/>
              </a:rPr>
              <a:t>Explain that the regulatory environment is evolving. Are there any major updates since the last conversation? EU AI Act, SEC cybersecurity disclosures, and sectoral compliance (HIPAA, FINRA, GDPR) are all touching GenAI indirectly.</a:t>
            </a:r>
            <a:endParaRPr sz="1200">
              <a:solidFill>
                <a:schemeClr val="dk1"/>
              </a:solidFill>
              <a:latin typeface="Inter"/>
              <a:ea typeface="Inter"/>
              <a:cs typeface="Inter"/>
              <a:sym typeface="Inter"/>
            </a:endParaRPr>
          </a:p>
          <a:p>
            <a:pPr indent="0" lvl="0" marL="0" rtl="0" algn="l">
              <a:lnSpc>
                <a:spcPct val="115000"/>
              </a:lnSpc>
              <a:spcBef>
                <a:spcPts val="1200"/>
              </a:spcBef>
              <a:spcAft>
                <a:spcPts val="1200"/>
              </a:spcAft>
              <a:buNone/>
            </a:pPr>
            <a:r>
              <a:rPr lang="en-US" sz="1200">
                <a:solidFill>
                  <a:schemeClr val="dk1"/>
                </a:solidFill>
                <a:latin typeface="Inter"/>
                <a:ea typeface="Inter"/>
                <a:cs typeface="Inter"/>
                <a:sym typeface="Inter"/>
              </a:rPr>
              <a:t>Position this slide as status-setting: the audience should leave with the sense that GenAI is no longer optional or “in pilot”, it’s embedded, and oversight is overdue.</a:t>
            </a:r>
            <a:endParaRPr sz="1200">
              <a:solidFill>
                <a:schemeClr val="dk1"/>
              </a:solidFill>
              <a:latin typeface="Inter"/>
              <a:ea typeface="Inter"/>
              <a:cs typeface="Inter"/>
              <a:sym typeface="Inte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88d2a065a0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g388d2a065a0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200">
                <a:latin typeface="Inter"/>
                <a:ea typeface="Inter"/>
                <a:cs typeface="Inter"/>
                <a:sym typeface="Inter"/>
              </a:rPr>
              <a:t>These slides serve as a transition to the next topic. Adjust as needed.</a:t>
            </a:r>
            <a:endParaRPr sz="1200">
              <a:latin typeface="Inter"/>
              <a:ea typeface="Inter"/>
              <a:cs typeface="Inter"/>
              <a:sym typeface="Inte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Inter"/>
                <a:ea typeface="Inter"/>
                <a:cs typeface="Inter"/>
                <a:sym typeface="Inter"/>
              </a:rPr>
              <a:t>This slide shows how widely AI is being used, and in what ways. We’re looking at sanctioned tools, employee-driven activity, and adoption footprint.</a:t>
            </a:r>
            <a:br>
              <a:rPr lang="en-US" sz="1200">
                <a:solidFill>
                  <a:schemeClr val="dk1"/>
                </a:solidFill>
                <a:latin typeface="Inter"/>
                <a:ea typeface="Inter"/>
                <a:cs typeface="Inter"/>
                <a:sym typeface="Inter"/>
              </a:rPr>
            </a:br>
            <a:endParaRPr sz="1200">
              <a:solidFill>
                <a:schemeClr val="dk1"/>
              </a:solidFill>
              <a:latin typeface="Inter"/>
              <a:ea typeface="Inter"/>
              <a:cs typeface="Inter"/>
              <a:sym typeface="Inter"/>
            </a:endParaRPr>
          </a:p>
          <a:p>
            <a:pPr indent="0" lvl="0" marL="0" rtl="0" algn="l">
              <a:lnSpc>
                <a:spcPct val="115000"/>
              </a:lnSpc>
              <a:spcBef>
                <a:spcPts val="1200"/>
              </a:spcBef>
              <a:spcAft>
                <a:spcPts val="0"/>
              </a:spcAft>
              <a:buClr>
                <a:schemeClr val="dk1"/>
              </a:buClr>
              <a:buSzPts val="1100"/>
              <a:buFont typeface="Arial"/>
              <a:buNone/>
            </a:pPr>
            <a:r>
              <a:rPr b="1" lang="en-US" sz="1200">
                <a:solidFill>
                  <a:schemeClr val="dk1"/>
                </a:solidFill>
                <a:latin typeface="Inter"/>
                <a:ea typeface="Inter"/>
                <a:cs typeface="Inter"/>
                <a:sym typeface="Inter"/>
              </a:rPr>
              <a:t>Sanctioned tools:</a:t>
            </a:r>
            <a:endParaRPr b="1" sz="1200">
              <a:solidFill>
                <a:schemeClr val="dk1"/>
              </a:solidFill>
              <a:latin typeface="Inter"/>
              <a:ea typeface="Inter"/>
              <a:cs typeface="Inter"/>
              <a:sym typeface="Inter"/>
            </a:endParaRPr>
          </a:p>
          <a:p>
            <a:pPr indent="-304800" lvl="0" marL="457200" rtl="0" algn="l">
              <a:lnSpc>
                <a:spcPct val="115000"/>
              </a:lnSpc>
              <a:spcBef>
                <a:spcPts val="1200"/>
              </a:spcBef>
              <a:spcAft>
                <a:spcPts val="0"/>
              </a:spcAft>
              <a:buClr>
                <a:schemeClr val="dk1"/>
              </a:buClr>
              <a:buSzPts val="1200"/>
              <a:buFont typeface="Inter"/>
              <a:buChar char="●"/>
            </a:pPr>
            <a:r>
              <a:rPr lang="en-US" sz="1200">
                <a:solidFill>
                  <a:schemeClr val="dk1"/>
                </a:solidFill>
                <a:latin typeface="Inter"/>
                <a:ea typeface="Inter"/>
                <a:cs typeface="Inter"/>
                <a:sym typeface="Inter"/>
              </a:rPr>
              <a:t>Highlight that your organization has officially approved a broad set of GenAI platforms (Copilot, ChatGPT, Salesforce Einstein, Harvey, etc.).</a:t>
            </a:r>
            <a:endParaRPr sz="1200">
              <a:solidFill>
                <a:schemeClr val="dk1"/>
              </a:solidFill>
              <a:latin typeface="Inter"/>
              <a:ea typeface="Inter"/>
              <a:cs typeface="Inter"/>
              <a:sym typeface="Inter"/>
            </a:endParaRPr>
          </a:p>
          <a:p>
            <a:pPr indent="-304800" lvl="0" marL="457200" rtl="0" algn="l">
              <a:lnSpc>
                <a:spcPct val="115000"/>
              </a:lnSpc>
              <a:spcBef>
                <a:spcPts val="0"/>
              </a:spcBef>
              <a:spcAft>
                <a:spcPts val="0"/>
              </a:spcAft>
              <a:buClr>
                <a:schemeClr val="dk1"/>
              </a:buClr>
              <a:buSzPts val="1200"/>
              <a:buFont typeface="Inter"/>
              <a:buChar char="●"/>
            </a:pPr>
            <a:r>
              <a:rPr lang="en-US" sz="1200">
                <a:solidFill>
                  <a:schemeClr val="dk1"/>
                </a:solidFill>
                <a:latin typeface="Inter"/>
                <a:ea typeface="Inter"/>
                <a:cs typeface="Inter"/>
                <a:sym typeface="Inter"/>
              </a:rPr>
              <a:t>Note that sanctioned doesn’t always mean controlled employees may still use these in risky ways (e.g., pasting sensitive data).</a:t>
            </a:r>
            <a:endParaRPr sz="1200">
              <a:solidFill>
                <a:schemeClr val="dk1"/>
              </a:solidFill>
              <a:latin typeface="Inter"/>
              <a:ea typeface="Inter"/>
              <a:cs typeface="Inter"/>
              <a:sym typeface="Inter"/>
            </a:endParaRPr>
          </a:p>
          <a:p>
            <a:pPr indent="0" lvl="0" marL="0" rtl="0" algn="l">
              <a:lnSpc>
                <a:spcPct val="115000"/>
              </a:lnSpc>
              <a:spcBef>
                <a:spcPts val="1200"/>
              </a:spcBef>
              <a:spcAft>
                <a:spcPts val="0"/>
              </a:spcAft>
              <a:buClr>
                <a:schemeClr val="dk1"/>
              </a:buClr>
              <a:buSzPts val="1100"/>
              <a:buFont typeface="Arial"/>
              <a:buNone/>
            </a:pPr>
            <a:r>
              <a:rPr b="1" lang="en-US" sz="1200">
                <a:solidFill>
                  <a:schemeClr val="dk1"/>
                </a:solidFill>
                <a:latin typeface="Inter"/>
                <a:ea typeface="Inter"/>
                <a:cs typeface="Inter"/>
                <a:sym typeface="Inter"/>
              </a:rPr>
              <a:t>Employee-driven activity</a:t>
            </a:r>
            <a:endParaRPr b="1" sz="1200">
              <a:solidFill>
                <a:schemeClr val="dk1"/>
              </a:solidFill>
              <a:latin typeface="Inter"/>
              <a:ea typeface="Inter"/>
              <a:cs typeface="Inter"/>
              <a:sym typeface="Inter"/>
            </a:endParaRPr>
          </a:p>
          <a:p>
            <a:pPr indent="-304800" lvl="0" marL="457200" rtl="0" algn="l">
              <a:lnSpc>
                <a:spcPct val="115000"/>
              </a:lnSpc>
              <a:spcBef>
                <a:spcPts val="1200"/>
              </a:spcBef>
              <a:spcAft>
                <a:spcPts val="0"/>
              </a:spcAft>
              <a:buClr>
                <a:schemeClr val="dk1"/>
              </a:buClr>
              <a:buSzPts val="1200"/>
              <a:buFont typeface="Inter"/>
              <a:buChar char="●"/>
            </a:pPr>
            <a:r>
              <a:rPr lang="en-US" sz="1200">
                <a:solidFill>
                  <a:schemeClr val="dk1"/>
                </a:solidFill>
                <a:latin typeface="Inter"/>
                <a:ea typeface="Inter"/>
                <a:cs typeface="Inter"/>
                <a:sym typeface="Inter"/>
              </a:rPr>
              <a:t>Explain this metric as the scale of interaction: prompts, uploads, downloads, and sessions across platforms.</a:t>
            </a:r>
            <a:endParaRPr sz="1200">
              <a:solidFill>
                <a:schemeClr val="dk1"/>
              </a:solidFill>
              <a:latin typeface="Inter"/>
              <a:ea typeface="Inter"/>
              <a:cs typeface="Inter"/>
              <a:sym typeface="Inter"/>
            </a:endParaRPr>
          </a:p>
          <a:p>
            <a:pPr indent="-304800" lvl="0" marL="457200" rtl="0" algn="l">
              <a:lnSpc>
                <a:spcPct val="115000"/>
              </a:lnSpc>
              <a:spcBef>
                <a:spcPts val="0"/>
              </a:spcBef>
              <a:spcAft>
                <a:spcPts val="0"/>
              </a:spcAft>
              <a:buClr>
                <a:schemeClr val="dk1"/>
              </a:buClr>
              <a:buSzPts val="1200"/>
              <a:buFont typeface="Inter"/>
              <a:buChar char="●"/>
            </a:pPr>
            <a:r>
              <a:rPr lang="en-US" sz="1200">
                <a:solidFill>
                  <a:schemeClr val="dk1"/>
                </a:solidFill>
                <a:latin typeface="Inter"/>
                <a:ea typeface="Inter"/>
                <a:cs typeface="Inter"/>
                <a:sym typeface="Inter"/>
              </a:rPr>
              <a:t>Stress that this shows frequency and intensity, not just headcount, adoption is deepening into workflows.</a:t>
            </a:r>
            <a:endParaRPr sz="1200">
              <a:solidFill>
                <a:schemeClr val="dk1"/>
              </a:solidFill>
              <a:latin typeface="Inter"/>
              <a:ea typeface="Inter"/>
              <a:cs typeface="Inter"/>
              <a:sym typeface="Inter"/>
            </a:endParaRPr>
          </a:p>
          <a:p>
            <a:pPr indent="0" lvl="0" marL="0" rtl="0" algn="l">
              <a:lnSpc>
                <a:spcPct val="115000"/>
              </a:lnSpc>
              <a:spcBef>
                <a:spcPts val="1200"/>
              </a:spcBef>
              <a:spcAft>
                <a:spcPts val="0"/>
              </a:spcAft>
              <a:buSzPts val="1100"/>
              <a:buFont typeface="Arial"/>
              <a:buNone/>
            </a:pPr>
            <a:r>
              <a:rPr b="1" lang="en-US" sz="1200">
                <a:solidFill>
                  <a:schemeClr val="dk1"/>
                </a:solidFill>
                <a:latin typeface="Inter"/>
                <a:ea typeface="Inter"/>
                <a:cs typeface="Inter"/>
                <a:sym typeface="Inter"/>
              </a:rPr>
              <a:t>Employees:</a:t>
            </a:r>
            <a:endParaRPr b="1" sz="1200">
              <a:solidFill>
                <a:schemeClr val="dk1"/>
              </a:solidFill>
              <a:latin typeface="Inter"/>
              <a:ea typeface="Inter"/>
              <a:cs typeface="Inter"/>
              <a:sym typeface="Inter"/>
            </a:endParaRPr>
          </a:p>
          <a:p>
            <a:pPr indent="-304800" lvl="0" marL="457200" rtl="0" algn="l">
              <a:lnSpc>
                <a:spcPct val="115000"/>
              </a:lnSpc>
              <a:spcBef>
                <a:spcPts val="1200"/>
              </a:spcBef>
              <a:spcAft>
                <a:spcPts val="0"/>
              </a:spcAft>
              <a:buClr>
                <a:schemeClr val="dk1"/>
              </a:buClr>
              <a:buSzPts val="1200"/>
              <a:buFont typeface="Inter"/>
              <a:buChar char="●"/>
            </a:pPr>
            <a:r>
              <a:rPr lang="en-US" sz="1200">
                <a:solidFill>
                  <a:schemeClr val="dk1"/>
                </a:solidFill>
                <a:latin typeface="Inter"/>
                <a:ea typeface="Inter"/>
                <a:cs typeface="Inter"/>
                <a:sym typeface="Inter"/>
              </a:rPr>
              <a:t>Point out whether this is a significant percentage of the workforce.</a:t>
            </a:r>
            <a:endParaRPr sz="1200">
              <a:solidFill>
                <a:schemeClr val="dk1"/>
              </a:solidFill>
              <a:latin typeface="Inter"/>
              <a:ea typeface="Inter"/>
              <a:cs typeface="Inter"/>
              <a:sym typeface="Inter"/>
            </a:endParaRPr>
          </a:p>
          <a:p>
            <a:pPr indent="-304800" lvl="0" marL="457200" rtl="0" algn="l">
              <a:lnSpc>
                <a:spcPct val="115000"/>
              </a:lnSpc>
              <a:spcBef>
                <a:spcPts val="0"/>
              </a:spcBef>
              <a:spcAft>
                <a:spcPts val="0"/>
              </a:spcAft>
              <a:buClr>
                <a:schemeClr val="dk1"/>
              </a:buClr>
              <a:buSzPts val="1200"/>
              <a:buFont typeface="Inter"/>
              <a:buChar char="●"/>
            </a:pPr>
            <a:r>
              <a:rPr lang="en-US" sz="1200">
                <a:solidFill>
                  <a:schemeClr val="dk1"/>
                </a:solidFill>
                <a:latin typeface="Inter"/>
                <a:ea typeface="Inter"/>
                <a:cs typeface="Inter"/>
                <a:sym typeface="Inter"/>
              </a:rPr>
              <a:t>Use this to show that AI adoption isn’t confined to a small pilot group; it’s mainstream.</a:t>
            </a:r>
            <a:br>
              <a:rPr lang="en-US" sz="1200">
                <a:solidFill>
                  <a:schemeClr val="dk1"/>
                </a:solidFill>
                <a:latin typeface="Inter"/>
                <a:ea typeface="Inter"/>
                <a:cs typeface="Inter"/>
                <a:sym typeface="Inter"/>
              </a:rPr>
            </a:br>
            <a:endParaRPr sz="1200">
              <a:solidFill>
                <a:schemeClr val="dk1"/>
              </a:solidFill>
              <a:latin typeface="Inter"/>
              <a:ea typeface="Inter"/>
              <a:cs typeface="Inter"/>
              <a:sym typeface="Inter"/>
            </a:endParaRPr>
          </a:p>
          <a:p>
            <a:pPr indent="0" lvl="0" marL="0" rtl="0" algn="l">
              <a:lnSpc>
                <a:spcPct val="115000"/>
              </a:lnSpc>
              <a:spcBef>
                <a:spcPts val="1200"/>
              </a:spcBef>
              <a:spcAft>
                <a:spcPts val="0"/>
              </a:spcAft>
              <a:buClr>
                <a:schemeClr val="dk1"/>
              </a:buClr>
              <a:buSzPts val="1100"/>
              <a:buFont typeface="Arial"/>
              <a:buNone/>
            </a:pPr>
            <a:r>
              <a:rPr b="1" lang="en-US" sz="1200">
                <a:solidFill>
                  <a:schemeClr val="dk1"/>
                </a:solidFill>
                <a:latin typeface="Inter"/>
                <a:ea typeface="Inter"/>
                <a:cs typeface="Inter"/>
                <a:sym typeface="Inter"/>
              </a:rPr>
              <a:t>AI applications by users (right-hand chart):</a:t>
            </a:r>
            <a:endParaRPr b="1" sz="1200">
              <a:solidFill>
                <a:schemeClr val="dk1"/>
              </a:solidFill>
              <a:latin typeface="Inter"/>
              <a:ea typeface="Inter"/>
              <a:cs typeface="Inter"/>
              <a:sym typeface="Inter"/>
            </a:endParaRPr>
          </a:p>
          <a:p>
            <a:pPr indent="-304800" lvl="0" marL="457200" rtl="0" algn="l">
              <a:lnSpc>
                <a:spcPct val="115000"/>
              </a:lnSpc>
              <a:spcBef>
                <a:spcPts val="1200"/>
              </a:spcBef>
              <a:spcAft>
                <a:spcPts val="0"/>
              </a:spcAft>
              <a:buClr>
                <a:schemeClr val="dk1"/>
              </a:buClr>
              <a:buSzPts val="1200"/>
              <a:buFont typeface="Inter"/>
              <a:buChar char="●"/>
            </a:pPr>
            <a:r>
              <a:rPr lang="en-US" sz="1200">
                <a:solidFill>
                  <a:schemeClr val="dk1"/>
                </a:solidFill>
                <a:latin typeface="Inter"/>
                <a:ea typeface="Inter"/>
                <a:cs typeface="Inter"/>
                <a:sym typeface="Inter"/>
              </a:rPr>
              <a:t>Walk through the top tools (ChatGPT, OpenAI API, Microsoft Copilot).</a:t>
            </a:r>
            <a:endParaRPr sz="1200">
              <a:solidFill>
                <a:schemeClr val="dk1"/>
              </a:solidFill>
              <a:latin typeface="Inter"/>
              <a:ea typeface="Inter"/>
              <a:cs typeface="Inter"/>
              <a:sym typeface="Inter"/>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latin typeface="Inter"/>
                <a:ea typeface="Inter"/>
                <a:cs typeface="Inter"/>
                <a:sym typeface="Inter"/>
              </a:rPr>
              <a:t>Emphasize that usage patterns vary by role or department: e.g., Copilot more for engineering/productivity, ChatGPT for knowledge workers, Grammarly for communication.</a:t>
            </a:r>
            <a:endParaRPr sz="1200">
              <a:solidFill>
                <a:schemeClr val="dk1"/>
              </a:solidFill>
              <a:latin typeface="Inter"/>
              <a:ea typeface="Inter"/>
              <a:cs typeface="Inter"/>
              <a:sym typeface="Inter"/>
            </a:endParaRPr>
          </a:p>
          <a:p>
            <a:pPr indent="-304800" lvl="0" marL="457200" rtl="0" algn="l">
              <a:lnSpc>
                <a:spcPct val="115000"/>
              </a:lnSpc>
              <a:spcBef>
                <a:spcPts val="0"/>
              </a:spcBef>
              <a:spcAft>
                <a:spcPts val="0"/>
              </a:spcAft>
              <a:buClr>
                <a:schemeClr val="dk1"/>
              </a:buClr>
              <a:buSzPts val="1200"/>
              <a:buFont typeface="Inter"/>
              <a:buChar char="●"/>
            </a:pPr>
            <a:r>
              <a:rPr lang="en-US" sz="1200">
                <a:solidFill>
                  <a:schemeClr val="dk1"/>
                </a:solidFill>
                <a:latin typeface="Inter"/>
                <a:ea typeface="Inter"/>
                <a:cs typeface="Inter"/>
                <a:sym typeface="Inter"/>
              </a:rPr>
              <a:t>Encourage the committee to think in terms of departmental adoption maps (who is using what, and why).</a:t>
            </a:r>
            <a:endParaRPr sz="1200">
              <a:solidFill>
                <a:schemeClr val="dk1"/>
              </a:solidFill>
              <a:latin typeface="Inter"/>
              <a:ea typeface="Inter"/>
              <a:cs typeface="Inter"/>
              <a:sym typeface="Inter"/>
            </a:endParaRPr>
          </a:p>
          <a:p>
            <a:pPr indent="0" lvl="0" marL="0" rtl="0" algn="l">
              <a:lnSpc>
                <a:spcPct val="115000"/>
              </a:lnSpc>
              <a:spcBef>
                <a:spcPts val="1200"/>
              </a:spcBef>
              <a:spcAft>
                <a:spcPts val="0"/>
              </a:spcAft>
              <a:buClr>
                <a:schemeClr val="dk1"/>
              </a:buClr>
              <a:buSzPts val="1100"/>
              <a:buFont typeface="Arial"/>
              <a:buNone/>
            </a:pPr>
            <a:r>
              <a:rPr b="1" lang="en-US" sz="1200">
                <a:solidFill>
                  <a:schemeClr val="dk1"/>
                </a:solidFill>
                <a:latin typeface="Inter"/>
                <a:ea typeface="Inter"/>
                <a:cs typeface="Inter"/>
                <a:sym typeface="Inter"/>
              </a:rPr>
              <a:t>Wrap with interpretation:</a:t>
            </a:r>
            <a:endParaRPr b="1" sz="1200">
              <a:solidFill>
                <a:schemeClr val="dk1"/>
              </a:solidFill>
              <a:latin typeface="Inter"/>
              <a:ea typeface="Inter"/>
              <a:cs typeface="Inter"/>
              <a:sym typeface="Inter"/>
            </a:endParaRPr>
          </a:p>
          <a:p>
            <a:pPr indent="-304800" lvl="0" marL="457200" rtl="0" algn="l">
              <a:lnSpc>
                <a:spcPct val="115000"/>
              </a:lnSpc>
              <a:spcBef>
                <a:spcPts val="1200"/>
              </a:spcBef>
              <a:spcAft>
                <a:spcPts val="0"/>
              </a:spcAft>
              <a:buClr>
                <a:schemeClr val="dk1"/>
              </a:buClr>
              <a:buSzPts val="1200"/>
              <a:buFont typeface="Inter"/>
              <a:buChar char="●"/>
            </a:pPr>
            <a:r>
              <a:rPr lang="en-US" sz="1200">
                <a:solidFill>
                  <a:schemeClr val="dk1"/>
                </a:solidFill>
                <a:latin typeface="Inter"/>
                <a:ea typeface="Inter"/>
                <a:cs typeface="Inter"/>
                <a:sym typeface="Inter"/>
              </a:rPr>
              <a:t>Stress that adoption is broad, but oversight and governance still lag.</a:t>
            </a:r>
            <a:endParaRPr sz="1200">
              <a:solidFill>
                <a:schemeClr val="dk1"/>
              </a:solidFill>
              <a:latin typeface="Inter"/>
              <a:ea typeface="Inter"/>
              <a:cs typeface="Inter"/>
              <a:sym typeface="Inter"/>
            </a:endParaRPr>
          </a:p>
          <a:p>
            <a:pPr indent="-304800" lvl="0" marL="457200" rtl="0" algn="l">
              <a:lnSpc>
                <a:spcPct val="115000"/>
              </a:lnSpc>
              <a:spcBef>
                <a:spcPts val="0"/>
              </a:spcBef>
              <a:spcAft>
                <a:spcPts val="0"/>
              </a:spcAft>
              <a:buClr>
                <a:schemeClr val="dk1"/>
              </a:buClr>
              <a:buSzPts val="1200"/>
              <a:buFont typeface="Inter"/>
              <a:buChar char="●"/>
            </a:pPr>
            <a:r>
              <a:rPr lang="en-US" sz="1200">
                <a:solidFill>
                  <a:schemeClr val="dk1"/>
                </a:solidFill>
                <a:latin typeface="Inter"/>
                <a:ea typeface="Inter"/>
                <a:cs typeface="Inter"/>
                <a:sym typeface="Inter"/>
              </a:rPr>
              <a:t>Position this as a foundation for discussing trends, risks, and governance.</a:t>
            </a:r>
            <a:endParaRPr sz="1200">
              <a:solidFill>
                <a:schemeClr val="dk1"/>
              </a:solidFill>
              <a:latin typeface="Inter"/>
              <a:ea typeface="Inter"/>
              <a:cs typeface="Inter"/>
              <a:sym typeface="Inter"/>
            </a:endParaRPr>
          </a:p>
          <a:p>
            <a:pPr indent="0" lvl="0" marL="0" rtl="0" algn="l">
              <a:lnSpc>
                <a:spcPct val="115000"/>
              </a:lnSpc>
              <a:spcBef>
                <a:spcPts val="1200"/>
              </a:spcBef>
              <a:spcAft>
                <a:spcPts val="1200"/>
              </a:spcAft>
              <a:buClr>
                <a:schemeClr val="dk1"/>
              </a:buClr>
              <a:buSzPts val="1100"/>
              <a:buFont typeface="Arial"/>
              <a:buNone/>
            </a:pPr>
            <a:r>
              <a:t/>
            </a:r>
            <a:endParaRPr sz="1200">
              <a:solidFill>
                <a:schemeClr val="dk1"/>
              </a:solidFill>
              <a:latin typeface="Inter"/>
              <a:ea typeface="Inter"/>
              <a:cs typeface="Inter"/>
              <a:sym typeface="Inte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88d2a065a0_0_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g388d2a065a0_0_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US" sz="1200">
                <a:solidFill>
                  <a:schemeClr val="dk1"/>
                </a:solidFill>
                <a:latin typeface="Inter"/>
                <a:ea typeface="Inter"/>
                <a:cs typeface="Inter"/>
                <a:sym typeface="Inter"/>
              </a:rPr>
              <a:t>This slide answers: How fast is adoption growing, and where is it outside of our control?”</a:t>
            </a:r>
            <a:br>
              <a:rPr lang="en-US" sz="1200">
                <a:solidFill>
                  <a:schemeClr val="dk1"/>
                </a:solidFill>
                <a:latin typeface="Inter"/>
                <a:ea typeface="Inter"/>
                <a:cs typeface="Inter"/>
                <a:sym typeface="Inter"/>
              </a:rPr>
            </a:br>
            <a:endParaRPr sz="1200">
              <a:solidFill>
                <a:schemeClr val="dk1"/>
              </a:solidFill>
              <a:latin typeface="Inter"/>
              <a:ea typeface="Inter"/>
              <a:cs typeface="Inter"/>
              <a:sym typeface="Inter"/>
            </a:endParaRPr>
          </a:p>
          <a:p>
            <a:pPr indent="0" lvl="0" marL="0" rtl="0" algn="l">
              <a:lnSpc>
                <a:spcPct val="115000"/>
              </a:lnSpc>
              <a:spcBef>
                <a:spcPts val="1200"/>
              </a:spcBef>
              <a:spcAft>
                <a:spcPts val="0"/>
              </a:spcAft>
              <a:buNone/>
            </a:pPr>
            <a:r>
              <a:rPr b="1" lang="en-US" sz="1200">
                <a:solidFill>
                  <a:schemeClr val="dk1"/>
                </a:solidFill>
                <a:latin typeface="Inter"/>
                <a:ea typeface="Inter"/>
                <a:cs typeface="Inter"/>
                <a:sym typeface="Inter"/>
              </a:rPr>
              <a:t>New AI tools adopted (11):</a:t>
            </a:r>
            <a:endParaRPr b="1" sz="1200">
              <a:solidFill>
                <a:schemeClr val="dk1"/>
              </a:solidFill>
              <a:latin typeface="Inter"/>
              <a:ea typeface="Inter"/>
              <a:cs typeface="Inter"/>
              <a:sym typeface="Inter"/>
            </a:endParaRPr>
          </a:p>
          <a:p>
            <a:pPr indent="-304800" lvl="0" marL="457200" rtl="0" algn="l">
              <a:lnSpc>
                <a:spcPct val="115000"/>
              </a:lnSpc>
              <a:spcBef>
                <a:spcPts val="1200"/>
              </a:spcBef>
              <a:spcAft>
                <a:spcPts val="0"/>
              </a:spcAft>
              <a:buClr>
                <a:schemeClr val="dk1"/>
              </a:buClr>
              <a:buSzPts val="1200"/>
              <a:buFont typeface="Inter"/>
              <a:buChar char="●"/>
            </a:pPr>
            <a:r>
              <a:rPr lang="en-US" sz="1200">
                <a:solidFill>
                  <a:schemeClr val="dk1"/>
                </a:solidFill>
                <a:latin typeface="Inter"/>
                <a:ea typeface="Inter"/>
                <a:cs typeface="Inter"/>
                <a:sym typeface="Inter"/>
              </a:rPr>
              <a:t>Stress that sanctioned adoption is not static, the list of officially approved tools keeps growing.</a:t>
            </a:r>
            <a:endParaRPr sz="1200">
              <a:solidFill>
                <a:schemeClr val="dk1"/>
              </a:solidFill>
              <a:latin typeface="Inter"/>
              <a:ea typeface="Inter"/>
              <a:cs typeface="Inter"/>
              <a:sym typeface="Inter"/>
            </a:endParaRPr>
          </a:p>
          <a:p>
            <a:pPr indent="-304800" lvl="0" marL="457200" rtl="0" algn="l">
              <a:lnSpc>
                <a:spcPct val="115000"/>
              </a:lnSpc>
              <a:spcBef>
                <a:spcPts val="0"/>
              </a:spcBef>
              <a:spcAft>
                <a:spcPts val="0"/>
              </a:spcAft>
              <a:buClr>
                <a:schemeClr val="dk1"/>
              </a:buClr>
              <a:buSzPts val="1200"/>
              <a:buFont typeface="Inter"/>
              <a:buChar char="●"/>
            </a:pPr>
            <a:r>
              <a:rPr lang="en-US" sz="1200">
                <a:solidFill>
                  <a:schemeClr val="dk1"/>
                </a:solidFill>
                <a:latin typeface="Inter"/>
                <a:ea typeface="Inter"/>
                <a:cs typeface="Inter"/>
                <a:sym typeface="Inter"/>
              </a:rPr>
              <a:t>Any updates to the review process: Have these been reviewed for data handling, privacy, and compliance?</a:t>
            </a:r>
            <a:endParaRPr sz="1200">
              <a:solidFill>
                <a:schemeClr val="dk1"/>
              </a:solidFill>
              <a:latin typeface="Inter"/>
              <a:ea typeface="Inter"/>
              <a:cs typeface="Inter"/>
              <a:sym typeface="Inter"/>
            </a:endParaRPr>
          </a:p>
          <a:p>
            <a:pPr indent="-304800" lvl="0" marL="457200" rtl="0" algn="l">
              <a:lnSpc>
                <a:spcPct val="115000"/>
              </a:lnSpc>
              <a:spcBef>
                <a:spcPts val="0"/>
              </a:spcBef>
              <a:spcAft>
                <a:spcPts val="0"/>
              </a:spcAft>
              <a:buClr>
                <a:schemeClr val="dk1"/>
              </a:buClr>
              <a:buSzPts val="1200"/>
              <a:buFont typeface="Inter"/>
              <a:buChar char="●"/>
            </a:pPr>
            <a:r>
              <a:rPr lang="en-US" sz="1200">
                <a:solidFill>
                  <a:schemeClr val="dk1"/>
                </a:solidFill>
                <a:latin typeface="Inter"/>
                <a:ea typeface="Inter"/>
                <a:cs typeface="Inter"/>
                <a:sym typeface="Inter"/>
              </a:rPr>
              <a:t>Note that sanctioning is often reactive, security reviews may lag behind employee demand. Consider how the organization puts guardrails on new adoption:</a:t>
            </a:r>
            <a:endParaRPr sz="1200">
              <a:solidFill>
                <a:schemeClr val="dk1"/>
              </a:solidFill>
              <a:latin typeface="Inter"/>
              <a:ea typeface="Inter"/>
              <a:cs typeface="Inter"/>
              <a:sym typeface="Inter"/>
            </a:endParaRPr>
          </a:p>
          <a:p>
            <a:pPr indent="-304800" lvl="1" marL="914400" rtl="0" algn="l">
              <a:lnSpc>
                <a:spcPct val="115000"/>
              </a:lnSpc>
              <a:spcBef>
                <a:spcPts val="0"/>
              </a:spcBef>
              <a:spcAft>
                <a:spcPts val="0"/>
              </a:spcAft>
              <a:buClr>
                <a:schemeClr val="dk1"/>
              </a:buClr>
              <a:buSzPts val="1200"/>
              <a:buFont typeface="Inter"/>
              <a:buChar char="○"/>
            </a:pPr>
            <a:r>
              <a:rPr lang="en-US" sz="1200">
                <a:solidFill>
                  <a:schemeClr val="dk1"/>
                </a:solidFill>
                <a:latin typeface="Inter"/>
                <a:ea typeface="Inter"/>
                <a:cs typeface="Inter"/>
                <a:sym typeface="Inter"/>
              </a:rPr>
              <a:t>Is the policy to completely block until review?</a:t>
            </a:r>
            <a:endParaRPr sz="1200">
              <a:solidFill>
                <a:schemeClr val="dk1"/>
              </a:solidFill>
              <a:latin typeface="Inter"/>
              <a:ea typeface="Inter"/>
              <a:cs typeface="Inter"/>
              <a:sym typeface="Inter"/>
            </a:endParaRPr>
          </a:p>
          <a:p>
            <a:pPr indent="-304800" lvl="1" marL="914400" rtl="0" algn="l">
              <a:lnSpc>
                <a:spcPct val="115000"/>
              </a:lnSpc>
              <a:spcBef>
                <a:spcPts val="0"/>
              </a:spcBef>
              <a:spcAft>
                <a:spcPts val="0"/>
              </a:spcAft>
              <a:buClr>
                <a:schemeClr val="dk1"/>
              </a:buClr>
              <a:buSzPts val="1200"/>
              <a:buFont typeface="Inter"/>
              <a:buChar char="○"/>
            </a:pPr>
            <a:r>
              <a:rPr lang="en-US" sz="1200">
                <a:solidFill>
                  <a:schemeClr val="dk1"/>
                </a:solidFill>
                <a:latin typeface="Inter"/>
                <a:ea typeface="Inter"/>
                <a:cs typeface="Inter"/>
                <a:sym typeface="Inter"/>
              </a:rPr>
              <a:t>Or, are there more sensitive guardrails on unapproved applications</a:t>
            </a:r>
            <a:br>
              <a:rPr lang="en-US" sz="1200">
                <a:solidFill>
                  <a:schemeClr val="dk1"/>
                </a:solidFill>
                <a:latin typeface="Inter"/>
                <a:ea typeface="Inter"/>
                <a:cs typeface="Inter"/>
                <a:sym typeface="Inter"/>
              </a:rPr>
            </a:br>
            <a:endParaRPr sz="1200">
              <a:solidFill>
                <a:schemeClr val="dk1"/>
              </a:solidFill>
              <a:latin typeface="Inter"/>
              <a:ea typeface="Inter"/>
              <a:cs typeface="Inter"/>
              <a:sym typeface="Inter"/>
            </a:endParaRPr>
          </a:p>
          <a:p>
            <a:pPr indent="0" lvl="0" marL="0" rtl="0" algn="l">
              <a:lnSpc>
                <a:spcPct val="115000"/>
              </a:lnSpc>
              <a:spcBef>
                <a:spcPts val="1200"/>
              </a:spcBef>
              <a:spcAft>
                <a:spcPts val="0"/>
              </a:spcAft>
              <a:buNone/>
            </a:pPr>
            <a:r>
              <a:rPr b="1" lang="en-US" sz="1200">
                <a:solidFill>
                  <a:schemeClr val="dk1"/>
                </a:solidFill>
                <a:latin typeface="Inter"/>
                <a:ea typeface="Inter"/>
                <a:cs typeface="Inter"/>
                <a:sym typeface="Inter"/>
              </a:rPr>
              <a:t>Shadow AI identified (18 tools, apps):</a:t>
            </a:r>
            <a:endParaRPr b="1" sz="1200">
              <a:solidFill>
                <a:schemeClr val="dk1"/>
              </a:solidFill>
              <a:latin typeface="Inter"/>
              <a:ea typeface="Inter"/>
              <a:cs typeface="Inter"/>
              <a:sym typeface="Inter"/>
            </a:endParaRPr>
          </a:p>
          <a:p>
            <a:pPr indent="-304800" lvl="0" marL="457200" rtl="0" algn="l">
              <a:lnSpc>
                <a:spcPct val="115000"/>
              </a:lnSpc>
              <a:spcBef>
                <a:spcPts val="1200"/>
              </a:spcBef>
              <a:spcAft>
                <a:spcPts val="0"/>
              </a:spcAft>
              <a:buClr>
                <a:schemeClr val="dk1"/>
              </a:buClr>
              <a:buSzPts val="1200"/>
              <a:buChar char="●"/>
            </a:pPr>
            <a:r>
              <a:rPr lang="en-US" sz="1200">
                <a:solidFill>
                  <a:schemeClr val="dk1"/>
                </a:solidFill>
                <a:latin typeface="Inter"/>
                <a:ea typeface="Inter"/>
                <a:cs typeface="Inter"/>
                <a:sym typeface="Inter"/>
              </a:rPr>
              <a:t>Explain that “Shadow AI” represents unsanctioned tools, often web apps, extensions, or niche services (like </a:t>
            </a:r>
            <a:r>
              <a:rPr b="1" lang="en-US" sz="1200">
                <a:solidFill>
                  <a:schemeClr val="dk1"/>
                </a:solidFill>
                <a:latin typeface="Inter"/>
                <a:ea typeface="Inter"/>
                <a:cs typeface="Inter"/>
                <a:sym typeface="Inter"/>
              </a:rPr>
              <a:t>krea.ai</a:t>
            </a:r>
            <a:r>
              <a:rPr lang="en-US" sz="1200">
                <a:solidFill>
                  <a:schemeClr val="dk1"/>
                </a:solidFill>
                <a:latin typeface="Inter"/>
                <a:ea typeface="Inter"/>
                <a:cs typeface="Inter"/>
                <a:sym typeface="Inter"/>
              </a:rPr>
              <a:t> or </a:t>
            </a:r>
            <a:r>
              <a:rPr b="1" lang="en-US" sz="1200">
                <a:solidFill>
                  <a:schemeClr val="dk1"/>
                </a:solidFill>
                <a:latin typeface="Inter"/>
                <a:ea typeface="Inter"/>
                <a:cs typeface="Inter"/>
                <a:sym typeface="Inter"/>
              </a:rPr>
              <a:t>storyteller.ai</a:t>
            </a:r>
            <a:r>
              <a:rPr lang="en-US" sz="1200">
                <a:solidFill>
                  <a:schemeClr val="dk1"/>
                </a:solidFill>
                <a:latin typeface="Inter"/>
                <a:ea typeface="Inter"/>
                <a:cs typeface="Inter"/>
                <a:sym typeface="Inter"/>
              </a:rPr>
              <a:t> in the example).</a:t>
            </a:r>
            <a:endParaRPr sz="1200">
              <a:solidFill>
                <a:schemeClr val="dk1"/>
              </a:solidFill>
              <a:latin typeface="Inter"/>
              <a:ea typeface="Inter"/>
              <a:cs typeface="Inter"/>
              <a:sym typeface="Inter"/>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latin typeface="Inter"/>
                <a:ea typeface="Inter"/>
                <a:cs typeface="Inter"/>
                <a:sym typeface="Inter"/>
              </a:rPr>
              <a:t>Highlight the governance risk: security teams usually don’t even know these tools are in use until telemetry or incident discovery surfaces them.</a:t>
            </a:r>
            <a:endParaRPr sz="1200">
              <a:solidFill>
                <a:schemeClr val="dk1"/>
              </a:solidFill>
              <a:latin typeface="Inter"/>
              <a:ea typeface="Inter"/>
              <a:cs typeface="Inter"/>
              <a:sym typeface="Inter"/>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latin typeface="Inter"/>
                <a:ea typeface="Inter"/>
                <a:cs typeface="Inter"/>
                <a:sym typeface="Inter"/>
              </a:rPr>
              <a:t>Stress the compliance angle, unsanctioned tools may store or process sensitive data in ways that violate regulations.</a:t>
            </a:r>
            <a:br>
              <a:rPr lang="en-US" sz="1200">
                <a:solidFill>
                  <a:schemeClr val="dk1"/>
                </a:solidFill>
                <a:latin typeface="Inter"/>
                <a:ea typeface="Inter"/>
                <a:cs typeface="Inter"/>
                <a:sym typeface="Inter"/>
              </a:rPr>
            </a:br>
            <a:endParaRPr sz="1200">
              <a:solidFill>
                <a:schemeClr val="dk1"/>
              </a:solidFill>
              <a:latin typeface="Inter"/>
              <a:ea typeface="Inter"/>
              <a:cs typeface="Inter"/>
              <a:sym typeface="Inter"/>
            </a:endParaRPr>
          </a:p>
          <a:p>
            <a:pPr indent="0" lvl="0" marL="0" rtl="0" algn="l">
              <a:lnSpc>
                <a:spcPct val="115000"/>
              </a:lnSpc>
              <a:spcBef>
                <a:spcPts val="1200"/>
              </a:spcBef>
              <a:spcAft>
                <a:spcPts val="0"/>
              </a:spcAft>
              <a:buNone/>
            </a:pPr>
            <a:r>
              <a:rPr b="1" lang="en-US" sz="1200">
                <a:solidFill>
                  <a:schemeClr val="dk1"/>
                </a:solidFill>
                <a:latin typeface="Inter"/>
                <a:ea typeface="Inter"/>
                <a:cs typeface="Inter"/>
                <a:sym typeface="Inter"/>
              </a:rPr>
              <a:t>Example data (bottom left):</a:t>
            </a:r>
            <a:endParaRPr b="1" sz="1200">
              <a:solidFill>
                <a:schemeClr val="dk1"/>
              </a:solidFill>
              <a:latin typeface="Inter"/>
              <a:ea typeface="Inter"/>
              <a:cs typeface="Inter"/>
              <a:sym typeface="Inter"/>
            </a:endParaRPr>
          </a:p>
          <a:p>
            <a:pPr indent="-304800" lvl="0" marL="457200" rtl="0" algn="l">
              <a:lnSpc>
                <a:spcPct val="115000"/>
              </a:lnSpc>
              <a:spcBef>
                <a:spcPts val="1200"/>
              </a:spcBef>
              <a:spcAft>
                <a:spcPts val="0"/>
              </a:spcAft>
              <a:buClr>
                <a:schemeClr val="dk1"/>
              </a:buClr>
              <a:buSzPts val="1200"/>
              <a:buFont typeface="Inter"/>
              <a:buChar char="●"/>
            </a:pPr>
            <a:r>
              <a:rPr lang="en-US" sz="1200">
                <a:solidFill>
                  <a:schemeClr val="dk1"/>
                </a:solidFill>
                <a:latin typeface="Inter"/>
                <a:ea typeface="Inter"/>
                <a:cs typeface="Inter"/>
                <a:sym typeface="Inter"/>
              </a:rPr>
              <a:t>Use the krea.ai and storyteller.ai examples to show how small-scale, isolated usage can quietly bypass IT review.</a:t>
            </a:r>
            <a:endParaRPr sz="1200">
              <a:solidFill>
                <a:schemeClr val="dk1"/>
              </a:solidFill>
              <a:latin typeface="Inter"/>
              <a:ea typeface="Inter"/>
              <a:cs typeface="Inter"/>
              <a:sym typeface="Inter"/>
            </a:endParaRPr>
          </a:p>
          <a:p>
            <a:pPr indent="-304800" lvl="0" marL="457200" rtl="0" algn="l">
              <a:lnSpc>
                <a:spcPct val="115000"/>
              </a:lnSpc>
              <a:spcBef>
                <a:spcPts val="0"/>
              </a:spcBef>
              <a:spcAft>
                <a:spcPts val="0"/>
              </a:spcAft>
              <a:buClr>
                <a:schemeClr val="dk1"/>
              </a:buClr>
              <a:buSzPts val="1200"/>
              <a:buFont typeface="Inter"/>
              <a:buChar char="●"/>
            </a:pPr>
            <a:r>
              <a:rPr lang="en-US" sz="1200">
                <a:solidFill>
                  <a:schemeClr val="dk1"/>
                </a:solidFill>
                <a:latin typeface="Inter"/>
                <a:ea typeface="Inter"/>
                <a:cs typeface="Inter"/>
                <a:sym typeface="Inter"/>
              </a:rPr>
              <a:t>Make the point: Even one employee upload into the wrong AI service can equal a breach event.</a:t>
            </a:r>
            <a:br>
              <a:rPr lang="en-US" sz="1200">
                <a:solidFill>
                  <a:schemeClr val="dk1"/>
                </a:solidFill>
                <a:latin typeface="Inter"/>
                <a:ea typeface="Inter"/>
                <a:cs typeface="Inter"/>
                <a:sym typeface="Inter"/>
              </a:rPr>
            </a:br>
            <a:endParaRPr sz="1200">
              <a:solidFill>
                <a:schemeClr val="dk1"/>
              </a:solidFill>
              <a:latin typeface="Inter"/>
              <a:ea typeface="Inter"/>
              <a:cs typeface="Inter"/>
              <a:sym typeface="Inter"/>
            </a:endParaRPr>
          </a:p>
          <a:p>
            <a:pPr indent="0" lvl="0" marL="0" rtl="0" algn="l">
              <a:lnSpc>
                <a:spcPct val="115000"/>
              </a:lnSpc>
              <a:spcBef>
                <a:spcPts val="1200"/>
              </a:spcBef>
              <a:spcAft>
                <a:spcPts val="0"/>
              </a:spcAft>
              <a:buNone/>
            </a:pPr>
            <a:r>
              <a:rPr b="1" lang="en-US" sz="1200">
                <a:solidFill>
                  <a:schemeClr val="dk1"/>
                </a:solidFill>
                <a:latin typeface="Inter"/>
                <a:ea typeface="Inter"/>
                <a:cs typeface="Inter"/>
                <a:sym typeface="Inter"/>
              </a:rPr>
              <a:t>Placeholders (bottom right):</a:t>
            </a:r>
            <a:endParaRPr b="1" sz="1200">
              <a:solidFill>
                <a:schemeClr val="dk1"/>
              </a:solidFill>
              <a:latin typeface="Inter"/>
              <a:ea typeface="Inter"/>
              <a:cs typeface="Inter"/>
              <a:sym typeface="Inter"/>
            </a:endParaRPr>
          </a:p>
          <a:p>
            <a:pPr indent="-304800" lvl="0" marL="457200" rtl="0" algn="l">
              <a:lnSpc>
                <a:spcPct val="115000"/>
              </a:lnSpc>
              <a:spcBef>
                <a:spcPts val="1200"/>
              </a:spcBef>
              <a:spcAft>
                <a:spcPts val="0"/>
              </a:spcAft>
              <a:buClr>
                <a:schemeClr val="dk1"/>
              </a:buClr>
              <a:buSzPts val="1200"/>
              <a:buChar char="●"/>
            </a:pPr>
            <a:r>
              <a:rPr lang="en-US" sz="1200">
                <a:solidFill>
                  <a:schemeClr val="dk1"/>
                </a:solidFill>
                <a:latin typeface="Inter"/>
                <a:ea typeface="Inter"/>
                <a:cs typeface="Inter"/>
                <a:sym typeface="Inter"/>
              </a:rPr>
              <a:t>Use this space to discuss observed use case clusters (e.g., design tools, writing aids, coding copilots).</a:t>
            </a:r>
            <a:endParaRPr sz="1200">
              <a:solidFill>
                <a:schemeClr val="dk1"/>
              </a:solidFill>
              <a:latin typeface="Inter"/>
              <a:ea typeface="Inter"/>
              <a:cs typeface="Inter"/>
              <a:sym typeface="Inter"/>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latin typeface="Inter"/>
                <a:ea typeface="Inter"/>
                <a:cs typeface="Inter"/>
                <a:sym typeface="Inter"/>
              </a:rPr>
              <a:t>Encourage mapping where overlap occurs, multiple tools serving the same use case can mean fragmented risk and wasted investment.</a:t>
            </a:r>
            <a:br>
              <a:rPr lang="en-US" sz="1200">
                <a:solidFill>
                  <a:schemeClr val="dk1"/>
                </a:solidFill>
                <a:latin typeface="Inter"/>
                <a:ea typeface="Inter"/>
                <a:cs typeface="Inter"/>
                <a:sym typeface="Inter"/>
              </a:rPr>
            </a:br>
            <a:endParaRPr sz="1200">
              <a:solidFill>
                <a:schemeClr val="dk1"/>
              </a:solidFill>
              <a:latin typeface="Inter"/>
              <a:ea typeface="Inter"/>
              <a:cs typeface="Inter"/>
              <a:sym typeface="Inter"/>
            </a:endParaRPr>
          </a:p>
          <a:p>
            <a:pPr indent="0" lvl="0" marL="0" rtl="0" algn="l">
              <a:lnSpc>
                <a:spcPct val="115000"/>
              </a:lnSpc>
              <a:spcBef>
                <a:spcPts val="1200"/>
              </a:spcBef>
              <a:spcAft>
                <a:spcPts val="0"/>
              </a:spcAft>
              <a:buNone/>
            </a:pPr>
            <a:r>
              <a:rPr b="1" lang="en-US" sz="1200">
                <a:solidFill>
                  <a:schemeClr val="dk1"/>
                </a:solidFill>
                <a:latin typeface="Inter"/>
                <a:ea typeface="Inter"/>
                <a:cs typeface="Inter"/>
                <a:sym typeface="Inter"/>
              </a:rPr>
              <a:t>Wrap with interpretation:</a:t>
            </a:r>
            <a:endParaRPr b="1" sz="1200">
              <a:solidFill>
                <a:schemeClr val="dk1"/>
              </a:solidFill>
              <a:latin typeface="Inter"/>
              <a:ea typeface="Inter"/>
              <a:cs typeface="Inter"/>
              <a:sym typeface="Inter"/>
            </a:endParaRPr>
          </a:p>
          <a:p>
            <a:pPr indent="-304800" lvl="0" marL="457200" rtl="0" algn="l">
              <a:lnSpc>
                <a:spcPct val="115000"/>
              </a:lnSpc>
              <a:spcBef>
                <a:spcPts val="1200"/>
              </a:spcBef>
              <a:spcAft>
                <a:spcPts val="0"/>
              </a:spcAft>
              <a:buClr>
                <a:schemeClr val="dk1"/>
              </a:buClr>
              <a:buSzPts val="1200"/>
              <a:buChar char="●"/>
            </a:pPr>
            <a:r>
              <a:rPr lang="en-US" sz="1200">
                <a:solidFill>
                  <a:schemeClr val="dk1"/>
                </a:solidFill>
                <a:latin typeface="Inter"/>
                <a:ea typeface="Inter"/>
                <a:cs typeface="Inter"/>
                <a:sym typeface="Inter"/>
              </a:rPr>
              <a:t>Reinforce that the trend is exponential: sanctioned adoption is increasing, but shadow adoption is growing even faster.</a:t>
            </a:r>
            <a:endParaRPr sz="1200">
              <a:solidFill>
                <a:schemeClr val="dk1"/>
              </a:solidFill>
              <a:latin typeface="Inter"/>
              <a:ea typeface="Inter"/>
              <a:cs typeface="Inter"/>
              <a:sym typeface="Inter"/>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latin typeface="Inter"/>
                <a:ea typeface="Inter"/>
                <a:cs typeface="Inter"/>
                <a:sym typeface="Inter"/>
              </a:rPr>
              <a:t>Position this as a call for governance frameworks and controls at the browser layer, since that’s where both sanctioned and shadow AI activity actually occurs.</a:t>
            </a:r>
            <a:br>
              <a:rPr lang="en-US" sz="1200">
                <a:solidFill>
                  <a:schemeClr val="dk1"/>
                </a:solidFill>
                <a:latin typeface="Inter"/>
                <a:ea typeface="Inter"/>
                <a:cs typeface="Inter"/>
                <a:sym typeface="Inter"/>
              </a:rPr>
            </a:br>
            <a:endParaRPr sz="1200">
              <a:solidFill>
                <a:schemeClr val="dk1"/>
              </a:solidFill>
              <a:latin typeface="Inter"/>
              <a:ea typeface="Inter"/>
              <a:cs typeface="Inter"/>
              <a:sym typeface="Inte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 name="Shape 44"/>
        <p:cNvGrpSpPr/>
        <p:nvPr/>
      </p:nvGrpSpPr>
      <p:grpSpPr>
        <a:xfrm>
          <a:off x="0" y="0"/>
          <a:ext cx="0" cy="0"/>
          <a:chOff x="0" y="0"/>
          <a:chExt cx="0" cy="0"/>
        </a:xfrm>
      </p:grpSpPr>
      <p:sp>
        <p:nvSpPr>
          <p:cNvPr id="45" name="Google Shape;45;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0" name="Shape 50"/>
        <p:cNvGrpSpPr/>
        <p:nvPr/>
      </p:nvGrpSpPr>
      <p:grpSpPr>
        <a:xfrm>
          <a:off x="0" y="0"/>
          <a:ext cx="0" cy="0"/>
          <a:chOff x="0" y="0"/>
          <a:chExt cx="0" cy="0"/>
        </a:xfrm>
      </p:grpSpPr>
      <p:sp>
        <p:nvSpPr>
          <p:cNvPr id="51" name="Google Shape;51;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2" name="Google Shape;52;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3" name="Google Shape;53;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4" name="Shape 54"/>
        <p:cNvGrpSpPr/>
        <p:nvPr/>
      </p:nvGrpSpPr>
      <p:grpSpPr>
        <a:xfrm>
          <a:off x="0" y="0"/>
          <a:ext cx="0" cy="0"/>
          <a:chOff x="0" y="0"/>
          <a:chExt cx="0" cy="0"/>
        </a:xfrm>
      </p:grpSpPr>
      <p:sp>
        <p:nvSpPr>
          <p:cNvPr id="55" name="Google Shape;55;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 name="Google Shape;56;p2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7" name="Google Shape;57;p2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8" name="Google Shape;58;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59" name="Shape 5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3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2" name="Google Shape;62;p3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3" name="Google Shape;63;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4" name="Shape 64"/>
        <p:cNvGrpSpPr/>
        <p:nvPr/>
      </p:nvGrpSpPr>
      <p:grpSpPr>
        <a:xfrm>
          <a:off x="0" y="0"/>
          <a:ext cx="0" cy="0"/>
          <a:chOff x="0" y="0"/>
          <a:chExt cx="0" cy="0"/>
        </a:xfrm>
      </p:grpSpPr>
      <p:sp>
        <p:nvSpPr>
          <p:cNvPr id="65" name="Google Shape;65;p3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6" name="Google Shape;66;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 name="Google Shape;69;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0" name="Shape 70"/>
        <p:cNvGrpSpPr/>
        <p:nvPr/>
      </p:nvGrpSpPr>
      <p:grpSpPr>
        <a:xfrm>
          <a:off x="0" y="0"/>
          <a:ext cx="0" cy="0"/>
          <a:chOff x="0" y="0"/>
          <a:chExt cx="0" cy="0"/>
        </a:xfrm>
      </p:grpSpPr>
      <p:sp>
        <p:nvSpPr>
          <p:cNvPr id="71" name="Google Shape;71;p3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72" name="Google Shape;72;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3" name="Shape 73"/>
        <p:cNvGrpSpPr/>
        <p:nvPr/>
      </p:nvGrpSpPr>
      <p:grpSpPr>
        <a:xfrm>
          <a:off x="0" y="0"/>
          <a:ext cx="0" cy="0"/>
          <a:chOff x="0" y="0"/>
          <a:chExt cx="0" cy="0"/>
        </a:xfrm>
      </p:grpSpPr>
      <p:sp>
        <p:nvSpPr>
          <p:cNvPr id="74" name="Google Shape;74;p3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3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76" name="Google Shape;76;p3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7" name="Google Shape;77;p3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8" name="Google Shape;78;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9" name="Shape 79"/>
        <p:cNvGrpSpPr/>
        <p:nvPr/>
      </p:nvGrpSpPr>
      <p:grpSpPr>
        <a:xfrm>
          <a:off x="0" y="0"/>
          <a:ext cx="0" cy="0"/>
          <a:chOff x="0" y="0"/>
          <a:chExt cx="0" cy="0"/>
        </a:xfrm>
      </p:grpSpPr>
      <p:sp>
        <p:nvSpPr>
          <p:cNvPr id="80" name="Google Shape;80;p3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81" name="Google Shape;81;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 name="Shape 13"/>
        <p:cNvGrpSpPr/>
        <p:nvPr/>
      </p:nvGrpSpPr>
      <p:grpSpPr>
        <a:xfrm>
          <a:off x="0" y="0"/>
          <a:ext cx="0" cy="0"/>
          <a:chOff x="0" y="0"/>
          <a:chExt cx="0" cy="0"/>
        </a:xfrm>
      </p:grpSpPr>
      <p:sp>
        <p:nvSpPr>
          <p:cNvPr id="14" name="Google Shape;14;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6" name="Google Shape;16;p2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7" name="Google Shape;17;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2" name="Shape 82"/>
        <p:cNvGrpSpPr/>
        <p:nvPr/>
      </p:nvGrpSpPr>
      <p:grpSpPr>
        <a:xfrm>
          <a:off x="0" y="0"/>
          <a:ext cx="0" cy="0"/>
          <a:chOff x="0" y="0"/>
          <a:chExt cx="0" cy="0"/>
        </a:xfrm>
      </p:grpSpPr>
      <p:sp>
        <p:nvSpPr>
          <p:cNvPr id="83" name="Google Shape;83;p4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84" name="Google Shape;84;p4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85" name="Google Shape;85;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6" name="Shape 86"/>
        <p:cNvGrpSpPr/>
        <p:nvPr/>
      </p:nvGrpSpPr>
      <p:grpSpPr>
        <a:xfrm>
          <a:off x="0" y="0"/>
          <a:ext cx="0" cy="0"/>
          <a:chOff x="0" y="0"/>
          <a:chExt cx="0" cy="0"/>
        </a:xfrm>
      </p:grpSpPr>
      <p:sp>
        <p:nvSpPr>
          <p:cNvPr id="87" name="Google Shape;87;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bg>
      <p:bgPr>
        <a:solidFill>
          <a:srgbClr val="000000">
            <a:alpha val="0"/>
          </a:srgbClr>
        </a:solidFill>
      </p:bgPr>
    </p:bg>
    <p:spTree>
      <p:nvGrpSpPr>
        <p:cNvPr id="88" name="Shape 88"/>
        <p:cNvGrpSpPr/>
        <p:nvPr/>
      </p:nvGrpSpPr>
      <p:grpSpPr>
        <a:xfrm>
          <a:off x="0" y="0"/>
          <a:ext cx="0" cy="0"/>
          <a:chOff x="0" y="0"/>
          <a:chExt cx="0" cy="0"/>
        </a:xfrm>
      </p:grpSpPr>
      <p:sp>
        <p:nvSpPr>
          <p:cNvPr id="89" name="Google Shape;89;p42"/>
          <p:cNvSpPr txBox="1"/>
          <p:nvPr>
            <p:ph type="title"/>
          </p:nvPr>
        </p:nvSpPr>
        <p:spPr>
          <a:xfrm>
            <a:off x="311700" y="139258"/>
            <a:ext cx="8593500" cy="726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00021"/>
              </a:buClr>
              <a:buSzPts val="3200"/>
              <a:buNone/>
              <a:defRPr b="1">
                <a:solidFill>
                  <a:srgbClr val="00002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0" name="Google Shape;90;p42"/>
          <p:cNvSpPr txBox="1"/>
          <p:nvPr>
            <p:ph idx="12" type="sldNum"/>
          </p:nvPr>
        </p:nvSpPr>
        <p:spPr>
          <a:xfrm>
            <a:off x="8068108" y="472796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chemeClr val="dk2"/>
                </a:solidFill>
                <a:latin typeface="Titillium Web"/>
                <a:ea typeface="Titillium Web"/>
                <a:cs typeface="Titillium Web"/>
                <a:sym typeface="Titillium Web"/>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chemeClr val="dk2"/>
                </a:solidFill>
                <a:latin typeface="Titillium Web"/>
                <a:ea typeface="Titillium Web"/>
                <a:cs typeface="Titillium Web"/>
                <a:sym typeface="Titillium Web"/>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chemeClr val="dk2"/>
                </a:solidFill>
                <a:latin typeface="Titillium Web"/>
                <a:ea typeface="Titillium Web"/>
                <a:cs typeface="Titillium Web"/>
                <a:sym typeface="Titillium Web"/>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chemeClr val="dk2"/>
                </a:solidFill>
                <a:latin typeface="Titillium Web"/>
                <a:ea typeface="Titillium Web"/>
                <a:cs typeface="Titillium Web"/>
                <a:sym typeface="Titillium Web"/>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chemeClr val="dk2"/>
                </a:solidFill>
                <a:latin typeface="Titillium Web"/>
                <a:ea typeface="Titillium Web"/>
                <a:cs typeface="Titillium Web"/>
                <a:sym typeface="Titillium Web"/>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chemeClr val="dk2"/>
                </a:solidFill>
                <a:latin typeface="Titillium Web"/>
                <a:ea typeface="Titillium Web"/>
                <a:cs typeface="Titillium Web"/>
                <a:sym typeface="Titillium Web"/>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chemeClr val="dk2"/>
                </a:solidFill>
                <a:latin typeface="Titillium Web"/>
                <a:ea typeface="Titillium Web"/>
                <a:cs typeface="Titillium Web"/>
                <a:sym typeface="Titillium Web"/>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chemeClr val="dk2"/>
                </a:solidFill>
                <a:latin typeface="Titillium Web"/>
                <a:ea typeface="Titillium Web"/>
                <a:cs typeface="Titillium Web"/>
                <a:sym typeface="Titillium Web"/>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chemeClr val="dk2"/>
                </a:solidFill>
                <a:latin typeface="Titillium Web"/>
                <a:ea typeface="Titillium Web"/>
                <a:cs typeface="Titillium Web"/>
                <a:sym typeface="Titillium Web"/>
              </a:defRPr>
            </a:lvl9pPr>
          </a:lstStyle>
          <a:p>
            <a:pPr indent="0" lvl="0" marL="0" rtl="0" algn="r">
              <a:spcBef>
                <a:spcPts val="0"/>
              </a:spcBef>
              <a:spcAft>
                <a:spcPts val="0"/>
              </a:spcAft>
              <a:buNone/>
            </a:pPr>
            <a:fld id="{00000000-1234-1234-1234-123412341234}" type="slidenum">
              <a:rPr lang="en-US"/>
              <a:t>‹#›</a:t>
            </a:fld>
            <a:endParaRPr/>
          </a:p>
        </p:txBody>
      </p:sp>
      <p:sp>
        <p:nvSpPr>
          <p:cNvPr id="91" name="Google Shape;91;p42"/>
          <p:cNvSpPr txBox="1"/>
          <p:nvPr/>
        </p:nvSpPr>
        <p:spPr>
          <a:xfrm>
            <a:off x="779900" y="4770875"/>
            <a:ext cx="3097800" cy="292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700"/>
              <a:buFont typeface="Arial"/>
              <a:buNone/>
            </a:pPr>
            <a:r>
              <a:rPr b="0" i="0" lang="en-US" sz="700" u="none" cap="none" strike="noStrike">
                <a:solidFill>
                  <a:schemeClr val="dk2"/>
                </a:solidFill>
                <a:latin typeface="Titillium Web"/>
                <a:ea typeface="Titillium Web"/>
                <a:cs typeface="Titillium Web"/>
                <a:sym typeface="Titillium Web"/>
              </a:rPr>
              <a:t>Normalyze.ai ® All rights reserved. 2022.</a:t>
            </a:r>
            <a:endParaRPr b="0" i="0" sz="700" u="none" cap="none" strike="noStrike">
              <a:solidFill>
                <a:schemeClr val="dk2"/>
              </a:solidFill>
              <a:latin typeface="Titillium Web"/>
              <a:ea typeface="Titillium Web"/>
              <a:cs typeface="Titillium Web"/>
              <a:sym typeface="Titillium Web"/>
            </a:endParaRPr>
          </a:p>
        </p:txBody>
      </p:sp>
      <p:cxnSp>
        <p:nvCxnSpPr>
          <p:cNvPr id="92" name="Google Shape;92;p42"/>
          <p:cNvCxnSpPr/>
          <p:nvPr/>
        </p:nvCxnSpPr>
        <p:spPr>
          <a:xfrm>
            <a:off x="8820775" y="9250"/>
            <a:ext cx="0" cy="5112300"/>
          </a:xfrm>
          <a:prstGeom prst="straightConnector1">
            <a:avLst/>
          </a:prstGeom>
          <a:noFill/>
          <a:ln cap="flat" cmpd="sng" w="9525">
            <a:solidFill>
              <a:srgbClr val="F2F2F7"/>
            </a:solidFill>
            <a:prstDash val="solid"/>
            <a:round/>
            <a:headEnd len="sm" w="sm" type="none"/>
            <a:tailEnd len="sm" w="sm" type="none"/>
          </a:ln>
        </p:spPr>
      </p:cxnSp>
      <p:sp>
        <p:nvSpPr>
          <p:cNvPr id="93" name="Google Shape;93;p42"/>
          <p:cNvSpPr/>
          <p:nvPr/>
        </p:nvSpPr>
        <p:spPr>
          <a:xfrm>
            <a:off x="8704503" y="4885932"/>
            <a:ext cx="200700" cy="77700"/>
          </a:xfrm>
          <a:prstGeom prst="rect">
            <a:avLst/>
          </a:prstGeom>
          <a:solidFill>
            <a:srgbClr val="F0AF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4" name="Google Shape;94;p42"/>
          <p:cNvPicPr preferRelativeResize="0"/>
          <p:nvPr/>
        </p:nvPicPr>
        <p:blipFill rotWithShape="1">
          <a:blip r:embed="rId2">
            <a:alphaModFix/>
          </a:blip>
          <a:srcRect b="0" l="0" r="0" t="0"/>
          <a:stretch/>
        </p:blipFill>
        <p:spPr>
          <a:xfrm>
            <a:off x="4838675" y="4817275"/>
            <a:ext cx="1008674" cy="2599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2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0" name="Google Shape;20;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4" name="Shape 24"/>
        <p:cNvGrpSpPr/>
        <p:nvPr/>
      </p:nvGrpSpPr>
      <p:grpSpPr>
        <a:xfrm>
          <a:off x="0" y="0"/>
          <a:ext cx="0" cy="0"/>
          <a:chOff x="0" y="0"/>
          <a:chExt cx="0" cy="0"/>
        </a:xfrm>
      </p:grpSpPr>
      <p:sp>
        <p:nvSpPr>
          <p:cNvPr id="25" name="Google Shape;25;p2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6" name="Google Shape;26;p2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 name="Google Shape;27;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8" name="Shape 28"/>
        <p:cNvGrpSpPr/>
        <p:nvPr/>
      </p:nvGrpSpPr>
      <p:grpSpPr>
        <a:xfrm>
          <a:off x="0" y="0"/>
          <a:ext cx="0" cy="0"/>
          <a:chOff x="0" y="0"/>
          <a:chExt cx="0" cy="0"/>
        </a:xfrm>
      </p:grpSpPr>
      <p:sp>
        <p:nvSpPr>
          <p:cNvPr id="29" name="Google Shape;29;p2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0" name="Google Shape;30;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1" name="Shape 31"/>
        <p:cNvGrpSpPr/>
        <p:nvPr/>
      </p:nvGrpSpPr>
      <p:grpSpPr>
        <a:xfrm>
          <a:off x="0" y="0"/>
          <a:ext cx="0" cy="0"/>
          <a:chOff x="0" y="0"/>
          <a:chExt cx="0" cy="0"/>
        </a:xfrm>
      </p:grpSpPr>
      <p:sp>
        <p:nvSpPr>
          <p:cNvPr id="32" name="Google Shape;32;p2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2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4" name="Google Shape;34;p2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5" name="Google Shape;35;p2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6" name="Google Shape;36;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7" name="Shape 37"/>
        <p:cNvGrpSpPr/>
        <p:nvPr/>
      </p:nvGrpSpPr>
      <p:grpSpPr>
        <a:xfrm>
          <a:off x="0" y="0"/>
          <a:ext cx="0" cy="0"/>
          <a:chOff x="0" y="0"/>
          <a:chExt cx="0" cy="0"/>
        </a:xfrm>
      </p:grpSpPr>
      <p:sp>
        <p:nvSpPr>
          <p:cNvPr id="38" name="Google Shape;38;p3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39" name="Google Shape;39;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0" name="Shape 40"/>
        <p:cNvGrpSpPr/>
        <p:nvPr/>
      </p:nvGrpSpPr>
      <p:grpSpPr>
        <a:xfrm>
          <a:off x="0" y="0"/>
          <a:ext cx="0" cy="0"/>
          <a:chOff x="0" y="0"/>
          <a:chExt cx="0" cy="0"/>
        </a:xfrm>
      </p:grpSpPr>
      <p:sp>
        <p:nvSpPr>
          <p:cNvPr id="41" name="Google Shape;41;p3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2" name="Google Shape;42;p3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3" name="Google Shape;43;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2.xml"/><Relationship Id="rId12" Type="http://schemas.openxmlformats.org/officeDocument/2006/relationships/slideLayout" Target="../slideLayouts/slideLayout2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6" name="Shape 46"/>
        <p:cNvGrpSpPr/>
        <p:nvPr/>
      </p:nvGrpSpPr>
      <p:grpSpPr>
        <a:xfrm>
          <a:off x="0" y="0"/>
          <a:ext cx="0" cy="0"/>
          <a:chOff x="0" y="0"/>
          <a:chExt cx="0" cy="0"/>
        </a:xfrm>
      </p:grpSpPr>
      <p:sp>
        <p:nvSpPr>
          <p:cNvPr id="47" name="Google Shape;47;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48" name="Google Shape;48;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49" name="Google Shape;49;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keepaware.com/demo" TargetMode="External"/><Relationship Id="rId4" Type="http://schemas.openxmlformats.org/officeDocument/2006/relationships/image" Target="../media/image4.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B2C69"/>
            </a:gs>
            <a:gs pos="100000">
              <a:srgbClr val="09112E"/>
            </a:gs>
          </a:gsLst>
          <a:lin ang="5400000" scaled="0"/>
        </a:gradFill>
      </p:bgPr>
    </p:bg>
    <p:spTree>
      <p:nvGrpSpPr>
        <p:cNvPr id="98" name="Shape 98"/>
        <p:cNvGrpSpPr/>
        <p:nvPr/>
      </p:nvGrpSpPr>
      <p:grpSpPr>
        <a:xfrm>
          <a:off x="0" y="0"/>
          <a:ext cx="0" cy="0"/>
          <a:chOff x="0" y="0"/>
          <a:chExt cx="0" cy="0"/>
        </a:xfrm>
      </p:grpSpPr>
      <p:sp>
        <p:nvSpPr>
          <p:cNvPr id="99" name="Google Shape;99;p1"/>
          <p:cNvSpPr txBox="1"/>
          <p:nvPr/>
        </p:nvSpPr>
        <p:spPr>
          <a:xfrm>
            <a:off x="799500" y="1645950"/>
            <a:ext cx="7545000" cy="185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Sora"/>
                <a:ea typeface="Sora"/>
                <a:cs typeface="Sora"/>
                <a:sym typeface="Sora"/>
              </a:rPr>
              <a:t>Template for CISO GenAI Presentation to Board or AI Committee</a:t>
            </a:r>
            <a:endParaRPr b="1" i="0" sz="3200" u="none" cap="none" strike="noStrike">
              <a:solidFill>
                <a:schemeClr val="lt1"/>
              </a:solidFill>
              <a:latin typeface="Sora"/>
              <a:ea typeface="Sora"/>
              <a:cs typeface="Sora"/>
              <a:sym typeface="Sora"/>
            </a:endParaRPr>
          </a:p>
        </p:txBody>
      </p:sp>
      <p:pic>
        <p:nvPicPr>
          <p:cNvPr id="100" name="Google Shape;100;p1"/>
          <p:cNvPicPr preferRelativeResize="0"/>
          <p:nvPr/>
        </p:nvPicPr>
        <p:blipFill rotWithShape="1">
          <a:blip r:embed="rId3">
            <a:alphaModFix/>
          </a:blip>
          <a:srcRect b="0" l="0" r="0" t="0"/>
          <a:stretch/>
        </p:blipFill>
        <p:spPr>
          <a:xfrm>
            <a:off x="289801" y="4670449"/>
            <a:ext cx="1444625" cy="278825"/>
          </a:xfrm>
          <a:prstGeom prst="rect">
            <a:avLst/>
          </a:prstGeom>
          <a:noFill/>
          <a:ln>
            <a:noFill/>
          </a:ln>
        </p:spPr>
      </p:pic>
      <p:sp>
        <p:nvSpPr>
          <p:cNvPr id="101" name="Google Shape;101;p1"/>
          <p:cNvSpPr/>
          <p:nvPr/>
        </p:nvSpPr>
        <p:spPr>
          <a:xfrm>
            <a:off x="6456000" y="780600"/>
            <a:ext cx="2688000" cy="315300"/>
          </a:xfrm>
          <a:prstGeom prst="rect">
            <a:avLst/>
          </a:prstGeom>
          <a:solidFill>
            <a:srgbClr val="CC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Delete this slide before use</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598C6"/>
            </a:gs>
            <a:gs pos="100000">
              <a:srgbClr val="355776"/>
            </a:gs>
          </a:gsLst>
          <a:lin ang="5400012" scaled="0"/>
        </a:gradFill>
      </p:bgPr>
    </p:bg>
    <p:spTree>
      <p:nvGrpSpPr>
        <p:cNvPr id="210" name="Shape 210"/>
        <p:cNvGrpSpPr/>
        <p:nvPr/>
      </p:nvGrpSpPr>
      <p:grpSpPr>
        <a:xfrm>
          <a:off x="0" y="0"/>
          <a:ext cx="0" cy="0"/>
          <a:chOff x="0" y="0"/>
          <a:chExt cx="0" cy="0"/>
        </a:xfrm>
      </p:grpSpPr>
      <p:sp>
        <p:nvSpPr>
          <p:cNvPr id="211" name="Google Shape;211;g388d2a065a0_0_31"/>
          <p:cNvSpPr txBox="1"/>
          <p:nvPr/>
        </p:nvSpPr>
        <p:spPr>
          <a:xfrm>
            <a:off x="1095513" y="2062538"/>
            <a:ext cx="24072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Sora"/>
                <a:ea typeface="Sora"/>
                <a:cs typeface="Sora"/>
                <a:sym typeface="Sora"/>
              </a:rPr>
              <a:t>Agenda</a:t>
            </a:r>
            <a:endParaRPr b="1" i="0" sz="3200" u="none" cap="none" strike="noStrike">
              <a:solidFill>
                <a:schemeClr val="lt1"/>
              </a:solidFill>
              <a:latin typeface="Sora"/>
              <a:ea typeface="Sora"/>
              <a:cs typeface="Sora"/>
              <a:sym typeface="Sora"/>
            </a:endParaRPr>
          </a:p>
        </p:txBody>
      </p:sp>
      <p:sp>
        <p:nvSpPr>
          <p:cNvPr id="212" name="Google Shape;212;g388d2a065a0_0_31"/>
          <p:cNvSpPr txBox="1"/>
          <p:nvPr/>
        </p:nvSpPr>
        <p:spPr>
          <a:xfrm>
            <a:off x="5939236" y="4801456"/>
            <a:ext cx="31686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800"/>
              <a:buFont typeface="Arial"/>
              <a:buNone/>
            </a:pPr>
            <a:r>
              <a:rPr b="0" i="0" lang="en-US" sz="800" u="none" cap="none" strike="noStrike">
                <a:solidFill>
                  <a:srgbClr val="ACB1B7"/>
                </a:solidFill>
                <a:latin typeface="Inter"/>
                <a:ea typeface="Inter"/>
                <a:cs typeface="Inter"/>
                <a:sym typeface="Inter"/>
              </a:rPr>
              <a:t>GenAI Adoption, Risk, and Governance</a:t>
            </a:r>
            <a:endParaRPr b="0" i="0" sz="800" u="none" cap="none" strike="noStrike">
              <a:solidFill>
                <a:srgbClr val="ACB1B7"/>
              </a:solidFill>
              <a:latin typeface="Inter"/>
              <a:ea typeface="Inter"/>
              <a:cs typeface="Inter"/>
              <a:sym typeface="Inter"/>
            </a:endParaRPr>
          </a:p>
        </p:txBody>
      </p:sp>
      <p:grpSp>
        <p:nvGrpSpPr>
          <p:cNvPr id="213" name="Google Shape;213;g388d2a065a0_0_31"/>
          <p:cNvGrpSpPr/>
          <p:nvPr/>
        </p:nvGrpSpPr>
        <p:grpSpPr>
          <a:xfrm>
            <a:off x="4753888" y="797888"/>
            <a:ext cx="3294600" cy="3206400"/>
            <a:chOff x="4572000" y="797888"/>
            <a:chExt cx="3294600" cy="3206400"/>
          </a:xfrm>
        </p:grpSpPr>
        <p:grpSp>
          <p:nvGrpSpPr>
            <p:cNvPr id="214" name="Google Shape;214;g388d2a065a0_0_31"/>
            <p:cNvGrpSpPr/>
            <p:nvPr/>
          </p:nvGrpSpPr>
          <p:grpSpPr>
            <a:xfrm>
              <a:off x="4572000" y="797888"/>
              <a:ext cx="3294600" cy="712200"/>
              <a:chOff x="4389950" y="937788"/>
              <a:chExt cx="3294600" cy="712200"/>
            </a:xfrm>
          </p:grpSpPr>
          <p:sp>
            <p:nvSpPr>
              <p:cNvPr id="215" name="Google Shape;215;g388d2a065a0_0_31"/>
              <p:cNvSpPr/>
              <p:nvPr/>
            </p:nvSpPr>
            <p:spPr>
              <a:xfrm>
                <a:off x="4389950" y="937788"/>
                <a:ext cx="3294600" cy="712200"/>
              </a:xfrm>
              <a:prstGeom prst="roundRect">
                <a:avLst>
                  <a:gd fmla="val 16667" name="adj"/>
                </a:avLst>
              </a:prstGeom>
              <a:solidFill>
                <a:srgbClr val="6598C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g388d2a065a0_0_31"/>
              <p:cNvSpPr txBox="1"/>
              <p:nvPr/>
            </p:nvSpPr>
            <p:spPr>
              <a:xfrm>
                <a:off x="4495100" y="1063038"/>
                <a:ext cx="30843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chemeClr val="lt1"/>
                    </a:solidFill>
                    <a:latin typeface="Inter"/>
                    <a:ea typeface="Inter"/>
                    <a:cs typeface="Inter"/>
                    <a:sym typeface="Inter"/>
                  </a:rPr>
                  <a:t>Last update on GenAI</a:t>
                </a:r>
                <a:endParaRPr i="0" sz="1800" u="none" cap="none" strike="noStrike">
                  <a:solidFill>
                    <a:schemeClr val="lt1"/>
                  </a:solidFill>
                  <a:latin typeface="Inter"/>
                  <a:ea typeface="Inter"/>
                  <a:cs typeface="Inter"/>
                  <a:sym typeface="Inter"/>
                </a:endParaRPr>
              </a:p>
            </p:txBody>
          </p:sp>
        </p:grpSp>
        <p:grpSp>
          <p:nvGrpSpPr>
            <p:cNvPr id="217" name="Google Shape;217;g388d2a065a0_0_31"/>
            <p:cNvGrpSpPr/>
            <p:nvPr/>
          </p:nvGrpSpPr>
          <p:grpSpPr>
            <a:xfrm>
              <a:off x="4572000" y="2460688"/>
              <a:ext cx="3294600" cy="712200"/>
              <a:chOff x="4389950" y="937788"/>
              <a:chExt cx="3294600" cy="712200"/>
            </a:xfrm>
          </p:grpSpPr>
          <p:sp>
            <p:nvSpPr>
              <p:cNvPr id="218" name="Google Shape;218;g388d2a065a0_0_31"/>
              <p:cNvSpPr/>
              <p:nvPr/>
            </p:nvSpPr>
            <p:spPr>
              <a:xfrm>
                <a:off x="4389950" y="937788"/>
                <a:ext cx="3294600" cy="712200"/>
              </a:xfrm>
              <a:prstGeom prst="roundRect">
                <a:avLst>
                  <a:gd fmla="val 16667" name="adj"/>
                </a:avLst>
              </a:prstGeom>
              <a:solidFill>
                <a:srgbClr val="1D2F4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g388d2a065a0_0_31"/>
              <p:cNvSpPr txBox="1"/>
              <p:nvPr/>
            </p:nvSpPr>
            <p:spPr>
              <a:xfrm>
                <a:off x="4495100" y="1063038"/>
                <a:ext cx="30843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lang="en-US" sz="1800">
                    <a:solidFill>
                      <a:schemeClr val="lt1"/>
                    </a:solidFill>
                    <a:latin typeface="Inter"/>
                    <a:ea typeface="Inter"/>
                    <a:cs typeface="Inter"/>
                    <a:sym typeface="Inter"/>
                  </a:rPr>
                  <a:t>Risk Landscape</a:t>
                </a:r>
                <a:endParaRPr b="1" i="0" sz="1800" u="none" cap="none" strike="noStrike">
                  <a:solidFill>
                    <a:schemeClr val="lt1"/>
                  </a:solidFill>
                  <a:latin typeface="Inter"/>
                  <a:ea typeface="Inter"/>
                  <a:cs typeface="Inter"/>
                  <a:sym typeface="Inter"/>
                </a:endParaRPr>
              </a:p>
            </p:txBody>
          </p:sp>
        </p:grpSp>
        <p:grpSp>
          <p:nvGrpSpPr>
            <p:cNvPr id="220" name="Google Shape;220;g388d2a065a0_0_31"/>
            <p:cNvGrpSpPr/>
            <p:nvPr/>
          </p:nvGrpSpPr>
          <p:grpSpPr>
            <a:xfrm>
              <a:off x="4572000" y="1629288"/>
              <a:ext cx="3294600" cy="712200"/>
              <a:chOff x="4389950" y="937788"/>
              <a:chExt cx="3294600" cy="712200"/>
            </a:xfrm>
          </p:grpSpPr>
          <p:sp>
            <p:nvSpPr>
              <p:cNvPr id="221" name="Google Shape;221;g388d2a065a0_0_31"/>
              <p:cNvSpPr/>
              <p:nvPr/>
            </p:nvSpPr>
            <p:spPr>
              <a:xfrm>
                <a:off x="4389950" y="937788"/>
                <a:ext cx="3294600" cy="712200"/>
              </a:xfrm>
              <a:prstGeom prst="roundRect">
                <a:avLst>
                  <a:gd fmla="val 16667" name="adj"/>
                </a:avLst>
              </a:prstGeom>
              <a:solidFill>
                <a:srgbClr val="6598C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6598C6"/>
                  </a:solidFill>
                  <a:latin typeface="Arial"/>
                  <a:ea typeface="Arial"/>
                  <a:cs typeface="Arial"/>
                  <a:sym typeface="Arial"/>
                </a:endParaRPr>
              </a:p>
            </p:txBody>
          </p:sp>
          <p:sp>
            <p:nvSpPr>
              <p:cNvPr id="222" name="Google Shape;222;g388d2a065a0_0_31"/>
              <p:cNvSpPr txBox="1"/>
              <p:nvPr/>
            </p:nvSpPr>
            <p:spPr>
              <a:xfrm>
                <a:off x="4495100" y="1063038"/>
                <a:ext cx="30843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latin typeface="Inter"/>
                    <a:ea typeface="Inter"/>
                    <a:cs typeface="Inter"/>
                    <a:sym typeface="Inter"/>
                  </a:rPr>
                  <a:t>GenAI Adoption</a:t>
                </a:r>
                <a:endParaRPr i="0" sz="1800" u="none" cap="none" strike="noStrike">
                  <a:solidFill>
                    <a:schemeClr val="lt1"/>
                  </a:solidFill>
                  <a:latin typeface="Inter"/>
                  <a:ea typeface="Inter"/>
                  <a:cs typeface="Inter"/>
                  <a:sym typeface="Inter"/>
                </a:endParaRPr>
              </a:p>
            </p:txBody>
          </p:sp>
        </p:grpSp>
        <p:grpSp>
          <p:nvGrpSpPr>
            <p:cNvPr id="223" name="Google Shape;223;g388d2a065a0_0_31"/>
            <p:cNvGrpSpPr/>
            <p:nvPr/>
          </p:nvGrpSpPr>
          <p:grpSpPr>
            <a:xfrm>
              <a:off x="4572000" y="3292088"/>
              <a:ext cx="3294600" cy="712200"/>
              <a:chOff x="4389950" y="937788"/>
              <a:chExt cx="3294600" cy="712200"/>
            </a:xfrm>
          </p:grpSpPr>
          <p:sp>
            <p:nvSpPr>
              <p:cNvPr id="224" name="Google Shape;224;g388d2a065a0_0_31"/>
              <p:cNvSpPr/>
              <p:nvPr/>
            </p:nvSpPr>
            <p:spPr>
              <a:xfrm>
                <a:off x="4389950" y="937788"/>
                <a:ext cx="3294600" cy="712200"/>
              </a:xfrm>
              <a:prstGeom prst="roundRect">
                <a:avLst>
                  <a:gd fmla="val 16667" name="adj"/>
                </a:avLst>
              </a:prstGeom>
              <a:solidFill>
                <a:srgbClr val="6598C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g388d2a065a0_0_31"/>
              <p:cNvSpPr txBox="1"/>
              <p:nvPr/>
            </p:nvSpPr>
            <p:spPr>
              <a:xfrm>
                <a:off x="4495100" y="1063038"/>
                <a:ext cx="30843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latin typeface="Inter"/>
                    <a:ea typeface="Inter"/>
                    <a:cs typeface="Inter"/>
                    <a:sym typeface="Inter"/>
                  </a:rPr>
                  <a:t>Governance and Controls</a:t>
                </a:r>
                <a:endParaRPr i="0" sz="1800" u="none" cap="none" strike="noStrike">
                  <a:solidFill>
                    <a:schemeClr val="lt1"/>
                  </a:solidFill>
                  <a:latin typeface="Inter"/>
                  <a:ea typeface="Inter"/>
                  <a:cs typeface="Inter"/>
                  <a:sym typeface="Inter"/>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1"/>
          <p:cNvSpPr/>
          <p:nvPr/>
        </p:nvSpPr>
        <p:spPr>
          <a:xfrm>
            <a:off x="4572000" y="-10650"/>
            <a:ext cx="4572000" cy="5143500"/>
          </a:xfrm>
          <a:prstGeom prst="rect">
            <a:avLst/>
          </a:prstGeom>
          <a:solidFill>
            <a:srgbClr val="EAF1F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1"/>
          <p:cNvSpPr txBox="1"/>
          <p:nvPr/>
        </p:nvSpPr>
        <p:spPr>
          <a:xfrm>
            <a:off x="229725" y="228600"/>
            <a:ext cx="4342200" cy="86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US" sz="2400" u="none" cap="none" strike="noStrike">
                <a:solidFill>
                  <a:schemeClr val="dk1"/>
                </a:solidFill>
                <a:latin typeface="Sora"/>
                <a:ea typeface="Sora"/>
                <a:cs typeface="Sora"/>
                <a:sym typeface="Sora"/>
              </a:rPr>
              <a:t>AI-Driven Risks to the Organization</a:t>
            </a:r>
            <a:endParaRPr b="1" i="0" sz="2400" u="none" cap="none" strike="noStrike">
              <a:solidFill>
                <a:schemeClr val="dk1"/>
              </a:solidFill>
              <a:latin typeface="Sora"/>
              <a:ea typeface="Sora"/>
              <a:cs typeface="Sora"/>
              <a:sym typeface="Sora"/>
            </a:endParaRPr>
          </a:p>
          <a:p>
            <a:pPr indent="0" lvl="0" marL="0" marR="0" rtl="0" algn="l">
              <a:lnSpc>
                <a:spcPct val="100000"/>
              </a:lnSpc>
              <a:spcBef>
                <a:spcPts val="0"/>
              </a:spcBef>
              <a:spcAft>
                <a:spcPts val="0"/>
              </a:spcAft>
              <a:buClr>
                <a:schemeClr val="dk1"/>
              </a:buClr>
              <a:buSzPts val="2800"/>
              <a:buFont typeface="Arial"/>
              <a:buNone/>
            </a:pPr>
            <a:r>
              <a:t/>
            </a:r>
            <a:endParaRPr b="1" i="0" sz="2400" u="none" cap="none" strike="noStrike">
              <a:solidFill>
                <a:schemeClr val="dk1"/>
              </a:solidFill>
              <a:latin typeface="Sora"/>
              <a:ea typeface="Sora"/>
              <a:cs typeface="Sora"/>
              <a:sym typeface="Sora"/>
            </a:endParaRPr>
          </a:p>
          <a:p>
            <a:pPr indent="0" lvl="0" marL="0" marR="0" rtl="0" algn="l">
              <a:lnSpc>
                <a:spcPct val="100000"/>
              </a:lnSpc>
              <a:spcBef>
                <a:spcPts val="0"/>
              </a:spcBef>
              <a:spcAft>
                <a:spcPts val="0"/>
              </a:spcAft>
              <a:buClr>
                <a:schemeClr val="dk1"/>
              </a:buClr>
              <a:buSzPts val="2800"/>
              <a:buFont typeface="Arial"/>
              <a:buNone/>
            </a:pPr>
            <a:r>
              <a:t/>
            </a:r>
            <a:endParaRPr b="1" i="0" sz="2400" u="none" cap="none" strike="noStrike">
              <a:solidFill>
                <a:schemeClr val="dk1"/>
              </a:solidFill>
              <a:latin typeface="Sora"/>
              <a:ea typeface="Sora"/>
              <a:cs typeface="Sora"/>
              <a:sym typeface="Sora"/>
            </a:endParaRPr>
          </a:p>
        </p:txBody>
      </p:sp>
      <p:pic>
        <p:nvPicPr>
          <p:cNvPr id="232" name="Google Shape;232;p11"/>
          <p:cNvPicPr preferRelativeResize="0"/>
          <p:nvPr/>
        </p:nvPicPr>
        <p:blipFill rotWithShape="1">
          <a:blip r:embed="rId3">
            <a:alphaModFix/>
          </a:blip>
          <a:srcRect b="0" l="0" r="0" t="2638"/>
          <a:stretch/>
        </p:blipFill>
        <p:spPr>
          <a:xfrm>
            <a:off x="4840725" y="360400"/>
            <a:ext cx="4111800" cy="3160200"/>
          </a:xfrm>
          <a:prstGeom prst="rect">
            <a:avLst/>
          </a:prstGeom>
          <a:noFill/>
          <a:ln>
            <a:noFill/>
          </a:ln>
        </p:spPr>
      </p:pic>
      <p:pic>
        <p:nvPicPr>
          <p:cNvPr id="233" name="Google Shape;233;p11"/>
          <p:cNvPicPr preferRelativeResize="0"/>
          <p:nvPr/>
        </p:nvPicPr>
        <p:blipFill>
          <a:blip r:embed="rId4">
            <a:alphaModFix/>
          </a:blip>
          <a:stretch>
            <a:fillRect/>
          </a:stretch>
        </p:blipFill>
        <p:spPr>
          <a:xfrm>
            <a:off x="4840728" y="3599595"/>
            <a:ext cx="4111801" cy="981297"/>
          </a:xfrm>
          <a:prstGeom prst="rect">
            <a:avLst/>
          </a:prstGeom>
          <a:noFill/>
          <a:ln>
            <a:noFill/>
          </a:ln>
        </p:spPr>
      </p:pic>
      <p:sp>
        <p:nvSpPr>
          <p:cNvPr id="234" name="Google Shape;234;p11"/>
          <p:cNvSpPr txBox="1"/>
          <p:nvPr/>
        </p:nvSpPr>
        <p:spPr>
          <a:xfrm>
            <a:off x="229725" y="1096320"/>
            <a:ext cx="45876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i="1" lang="en-US" sz="1000">
                <a:solidFill>
                  <a:schemeClr val="dk1"/>
                </a:solidFill>
                <a:latin typeface="Inter"/>
                <a:ea typeface="Inter"/>
                <a:cs typeface="Inter"/>
                <a:sym typeface="Inter"/>
              </a:rPr>
              <a:t>“What business-sensitive behaviors make GenAI risky for us?”</a:t>
            </a:r>
            <a:endParaRPr sz="1000">
              <a:latin typeface="Inter"/>
              <a:ea typeface="Inter"/>
              <a:cs typeface="Inter"/>
              <a:sym typeface="Inter"/>
            </a:endParaRPr>
          </a:p>
        </p:txBody>
      </p:sp>
      <p:sp>
        <p:nvSpPr>
          <p:cNvPr id="235" name="Google Shape;235;p11"/>
          <p:cNvSpPr txBox="1"/>
          <p:nvPr/>
        </p:nvSpPr>
        <p:spPr>
          <a:xfrm>
            <a:off x="229725" y="1489175"/>
            <a:ext cx="4111800" cy="2882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300">
                <a:latin typeface="Inter"/>
                <a:ea typeface="Inter"/>
                <a:cs typeface="Inter"/>
                <a:sym typeface="Inter"/>
              </a:rPr>
              <a:t>Sensitive business data is the main risk vector (customer PII, source code, financials). </a:t>
            </a:r>
            <a:endParaRPr sz="1300">
              <a:latin typeface="Inter"/>
              <a:ea typeface="Inter"/>
              <a:cs typeface="Inter"/>
              <a:sym typeface="Inter"/>
            </a:endParaRPr>
          </a:p>
          <a:p>
            <a:pPr indent="0" lvl="0" marL="0" rtl="0" algn="l">
              <a:spcBef>
                <a:spcPts val="0"/>
              </a:spcBef>
              <a:spcAft>
                <a:spcPts val="0"/>
              </a:spcAft>
              <a:buClr>
                <a:schemeClr val="dk1"/>
              </a:buClr>
              <a:buSzPts val="1100"/>
              <a:buFont typeface="Arial"/>
              <a:buNone/>
            </a:pPr>
            <a:r>
              <a:rPr lang="en-US">
                <a:solidFill>
                  <a:schemeClr val="accent5"/>
                </a:solidFill>
                <a:latin typeface="Inter"/>
                <a:ea typeface="Inter"/>
                <a:cs typeface="Inter"/>
                <a:sym typeface="Inter"/>
              </a:rPr>
              <a:t>[ </a:t>
            </a:r>
            <a:r>
              <a:rPr b="1" lang="en-US">
                <a:solidFill>
                  <a:schemeClr val="accent5"/>
                </a:solidFill>
                <a:latin typeface="Inter"/>
                <a:ea typeface="Inter"/>
                <a:cs typeface="Inter"/>
                <a:sym typeface="Inter"/>
              </a:rPr>
              <a:t>placeholder</a:t>
            </a:r>
            <a:r>
              <a:rPr lang="en-US">
                <a:solidFill>
                  <a:schemeClr val="accent5"/>
                </a:solidFill>
                <a:latin typeface="Inter"/>
                <a:ea typeface="Inter"/>
                <a:cs typeface="Inter"/>
                <a:sym typeface="Inter"/>
              </a:rPr>
              <a:t> ]</a:t>
            </a:r>
            <a:r>
              <a:rPr lang="en-US">
                <a:solidFill>
                  <a:schemeClr val="dk1"/>
                </a:solidFill>
                <a:latin typeface="Inter"/>
                <a:ea typeface="Inter"/>
                <a:cs typeface="Inter"/>
                <a:sym typeface="Inter"/>
              </a:rPr>
              <a:t> </a:t>
            </a:r>
            <a:r>
              <a:rPr lang="en-US" sz="1200">
                <a:solidFill>
                  <a:schemeClr val="accent5"/>
                </a:solidFill>
                <a:latin typeface="Inter"/>
                <a:ea typeface="Inter"/>
                <a:cs typeface="Inter"/>
                <a:sym typeface="Inter"/>
              </a:rPr>
              <a:t>Highlight the data type most important to the business. </a:t>
            </a:r>
            <a:r>
              <a:rPr b="1" lang="en-US" sz="1200">
                <a:solidFill>
                  <a:schemeClr val="accent5"/>
                </a:solidFill>
                <a:latin typeface="Inter"/>
                <a:ea typeface="Inter"/>
                <a:cs typeface="Inter"/>
                <a:sym typeface="Inter"/>
              </a:rPr>
              <a:t>Regulatory exposure: GDPR, HIPAA, PCI compliance gaps.</a:t>
            </a:r>
            <a:endParaRPr b="1" sz="1300">
              <a:latin typeface="Inter"/>
              <a:ea typeface="Inter"/>
              <a:cs typeface="Inter"/>
              <a:sym typeface="Inter"/>
            </a:endParaRPr>
          </a:p>
          <a:p>
            <a:pPr indent="0" lvl="0" marL="0" rtl="0" algn="l">
              <a:spcBef>
                <a:spcPts val="0"/>
              </a:spcBef>
              <a:spcAft>
                <a:spcPts val="0"/>
              </a:spcAft>
              <a:buClr>
                <a:schemeClr val="dk1"/>
              </a:buClr>
              <a:buSzPts val="1100"/>
              <a:buFont typeface="Arial"/>
              <a:buNone/>
            </a:pPr>
            <a:r>
              <a:t/>
            </a:r>
            <a:endParaRPr sz="1300">
              <a:latin typeface="Inter"/>
              <a:ea typeface="Inter"/>
              <a:cs typeface="Inter"/>
              <a:sym typeface="Inter"/>
            </a:endParaRPr>
          </a:p>
          <a:p>
            <a:pPr indent="0" lvl="0" marL="0" marR="0" rtl="0" algn="l">
              <a:lnSpc>
                <a:spcPct val="100000"/>
              </a:lnSpc>
              <a:spcBef>
                <a:spcPts val="0"/>
              </a:spcBef>
              <a:spcAft>
                <a:spcPts val="0"/>
              </a:spcAft>
              <a:buClr>
                <a:srgbClr val="000000"/>
              </a:buClr>
              <a:buSzPts val="2400"/>
              <a:buFont typeface="Arial"/>
              <a:buNone/>
            </a:pPr>
            <a:r>
              <a:rPr b="1" lang="en-US" sz="1500">
                <a:latin typeface="Inter"/>
                <a:ea typeface="Inter"/>
                <a:cs typeface="Inter"/>
                <a:sym typeface="Inter"/>
              </a:rPr>
              <a:t>Behaviors to identify</a:t>
            </a:r>
            <a:endParaRPr b="1" sz="1500">
              <a:latin typeface="Inter"/>
              <a:ea typeface="Inter"/>
              <a:cs typeface="Inter"/>
              <a:sym typeface="Inter"/>
            </a:endParaRPr>
          </a:p>
          <a:p>
            <a:pPr indent="0" lvl="0" marL="0" marR="0" rtl="0" algn="l">
              <a:lnSpc>
                <a:spcPct val="100000"/>
              </a:lnSpc>
              <a:spcBef>
                <a:spcPts val="0"/>
              </a:spcBef>
              <a:spcAft>
                <a:spcPts val="0"/>
              </a:spcAft>
              <a:buClr>
                <a:srgbClr val="000000"/>
              </a:buClr>
              <a:buSzPts val="2400"/>
              <a:buFont typeface="Arial"/>
              <a:buNone/>
            </a:pPr>
            <a:r>
              <a:t/>
            </a:r>
            <a:endParaRPr b="1" sz="1500">
              <a:latin typeface="Inter"/>
              <a:ea typeface="Inter"/>
              <a:cs typeface="Inter"/>
              <a:sym typeface="Inter"/>
            </a:endParaRPr>
          </a:p>
          <a:p>
            <a:pPr indent="-298450" lvl="0" marL="457200" rtl="0" algn="l">
              <a:lnSpc>
                <a:spcPct val="115000"/>
              </a:lnSpc>
              <a:spcBef>
                <a:spcPts val="0"/>
              </a:spcBef>
              <a:spcAft>
                <a:spcPts val="0"/>
              </a:spcAft>
              <a:buClr>
                <a:schemeClr val="dk1"/>
              </a:buClr>
              <a:buSzPts val="1100"/>
              <a:buChar char="●"/>
            </a:pPr>
            <a:r>
              <a:rPr b="1" lang="en-US" sz="1100">
                <a:solidFill>
                  <a:schemeClr val="dk1"/>
                </a:solidFill>
              </a:rPr>
              <a:t>Data leakage</a:t>
            </a:r>
            <a:r>
              <a:rPr lang="en-US" sz="1100">
                <a:solidFill>
                  <a:schemeClr val="dk1"/>
                </a:solidFill>
              </a:rPr>
              <a:t>: sensitive data in prompts, uploads, clipboard actions.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US" sz="1100">
                <a:solidFill>
                  <a:schemeClr val="dk1"/>
                </a:solidFill>
              </a:rPr>
              <a:t>Account switching</a:t>
            </a:r>
            <a:r>
              <a:rPr lang="en-US" sz="1100">
                <a:solidFill>
                  <a:schemeClr val="dk1"/>
                </a:solidFill>
              </a:rPr>
              <a:t>: mixing corporate/personal in Gmail, Drive, ChatGPT.</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US" sz="1100">
                <a:solidFill>
                  <a:schemeClr val="dk1"/>
                </a:solidFill>
              </a:rPr>
              <a:t>Unmonitored extensions/AI plugins</a:t>
            </a:r>
            <a:r>
              <a:rPr lang="en-US" sz="1100">
                <a:solidFill>
                  <a:schemeClr val="dk1"/>
                </a:solidFill>
              </a:rPr>
              <a:t>: over-privileged or malicious.</a:t>
            </a:r>
            <a:endParaRPr sz="1100">
              <a:solidFill>
                <a:schemeClr val="dk1"/>
              </a:solidFill>
              <a:latin typeface="Inter"/>
              <a:ea typeface="Inter"/>
              <a:cs typeface="Inter"/>
              <a:sym typeface="Inter"/>
            </a:endParaRPr>
          </a:p>
        </p:txBody>
      </p:sp>
      <p:sp>
        <p:nvSpPr>
          <p:cNvPr id="236" name="Google Shape;236;p11"/>
          <p:cNvSpPr txBox="1"/>
          <p:nvPr/>
        </p:nvSpPr>
        <p:spPr>
          <a:xfrm>
            <a:off x="5939236" y="4786850"/>
            <a:ext cx="3168600" cy="2154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800"/>
              <a:buFont typeface="Arial"/>
              <a:buNone/>
            </a:pPr>
            <a:r>
              <a:rPr lang="en-US" sz="800">
                <a:solidFill>
                  <a:srgbClr val="ACB1B7"/>
                </a:solidFill>
                <a:latin typeface="Inter"/>
                <a:ea typeface="Inter"/>
                <a:cs typeface="Inter"/>
                <a:sym typeface="Inter"/>
              </a:rPr>
              <a:t>GenAI Adoption, Risk, and Governance</a:t>
            </a:r>
            <a:endParaRPr sz="800">
              <a:solidFill>
                <a:srgbClr val="ACB1B7"/>
              </a:solidFill>
              <a:latin typeface="Inter"/>
              <a:ea typeface="Inter"/>
              <a:cs typeface="Inter"/>
              <a:sym typeface="Inter"/>
            </a:endParaRPr>
          </a:p>
        </p:txBody>
      </p:sp>
      <p:sp>
        <p:nvSpPr>
          <p:cNvPr id="237" name="Google Shape;237;p11"/>
          <p:cNvSpPr txBox="1"/>
          <p:nvPr/>
        </p:nvSpPr>
        <p:spPr>
          <a:xfrm>
            <a:off x="7040775" y="2171550"/>
            <a:ext cx="17892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a:solidFill>
                  <a:schemeClr val="accent5"/>
                </a:solidFill>
                <a:latin typeface="Inter"/>
                <a:ea typeface="Inter"/>
                <a:cs typeface="Inter"/>
                <a:sym typeface="Inter"/>
              </a:rPr>
              <a:t>[ </a:t>
            </a:r>
            <a:r>
              <a:rPr b="1" lang="en-US">
                <a:solidFill>
                  <a:schemeClr val="accent5"/>
                </a:solidFill>
                <a:latin typeface="Inter"/>
                <a:ea typeface="Inter"/>
                <a:cs typeface="Inter"/>
                <a:sym typeface="Inter"/>
              </a:rPr>
              <a:t>placeholder</a:t>
            </a:r>
            <a:r>
              <a:rPr lang="en-US">
                <a:solidFill>
                  <a:schemeClr val="accent5"/>
                </a:solidFill>
                <a:latin typeface="Inter"/>
                <a:ea typeface="Inter"/>
                <a:cs typeface="Inter"/>
                <a:sym typeface="Inter"/>
              </a:rPr>
              <a:t> ]</a:t>
            </a:r>
            <a:endParaRPr>
              <a:latin typeface="Inter"/>
              <a:ea typeface="Inter"/>
              <a:cs typeface="Inter"/>
              <a:sym typeface="Inter"/>
            </a:endParaRPr>
          </a:p>
        </p:txBody>
      </p:sp>
      <p:sp>
        <p:nvSpPr>
          <p:cNvPr id="238" name="Google Shape;238;p11"/>
          <p:cNvSpPr txBox="1"/>
          <p:nvPr/>
        </p:nvSpPr>
        <p:spPr>
          <a:xfrm>
            <a:off x="7244675" y="3817050"/>
            <a:ext cx="17892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a:solidFill>
                  <a:schemeClr val="accent5"/>
                </a:solidFill>
                <a:latin typeface="Inter"/>
                <a:ea typeface="Inter"/>
                <a:cs typeface="Inter"/>
                <a:sym typeface="Inter"/>
              </a:rPr>
              <a:t>[ </a:t>
            </a:r>
            <a:r>
              <a:rPr b="1" lang="en-US">
                <a:solidFill>
                  <a:schemeClr val="accent5"/>
                </a:solidFill>
                <a:latin typeface="Inter"/>
                <a:ea typeface="Inter"/>
                <a:cs typeface="Inter"/>
                <a:sym typeface="Inter"/>
              </a:rPr>
              <a:t>placeholder</a:t>
            </a:r>
            <a:r>
              <a:rPr lang="en-US">
                <a:solidFill>
                  <a:schemeClr val="accent5"/>
                </a:solidFill>
                <a:latin typeface="Inter"/>
                <a:ea typeface="Inter"/>
                <a:cs typeface="Inter"/>
                <a:sym typeface="Inter"/>
              </a:rPr>
              <a:t> ]</a:t>
            </a:r>
            <a:endParaRPr>
              <a:latin typeface="Inter"/>
              <a:ea typeface="Inter"/>
              <a:cs typeface="Inter"/>
              <a:sym typeface="Inte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2"/>
          <p:cNvSpPr txBox="1"/>
          <p:nvPr/>
        </p:nvSpPr>
        <p:spPr>
          <a:xfrm>
            <a:off x="229725" y="228600"/>
            <a:ext cx="8679300" cy="57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US" sz="2400" u="none" cap="none" strike="noStrike">
                <a:solidFill>
                  <a:schemeClr val="dk1"/>
                </a:solidFill>
                <a:latin typeface="Sora"/>
                <a:ea typeface="Sora"/>
                <a:cs typeface="Sora"/>
                <a:sym typeface="Sora"/>
              </a:rPr>
              <a:t>Risk exposure and Incidents</a:t>
            </a:r>
            <a:endParaRPr b="1" i="0" sz="2400" u="none" cap="none" strike="noStrike">
              <a:solidFill>
                <a:schemeClr val="dk1"/>
              </a:solidFill>
              <a:latin typeface="Sora"/>
              <a:ea typeface="Sora"/>
              <a:cs typeface="Sora"/>
              <a:sym typeface="Sora"/>
            </a:endParaRPr>
          </a:p>
          <a:p>
            <a:pPr indent="0" lvl="0" marL="0" marR="0" rtl="0" algn="l">
              <a:lnSpc>
                <a:spcPct val="100000"/>
              </a:lnSpc>
              <a:spcBef>
                <a:spcPts val="0"/>
              </a:spcBef>
              <a:spcAft>
                <a:spcPts val="0"/>
              </a:spcAft>
              <a:buClr>
                <a:schemeClr val="dk1"/>
              </a:buClr>
              <a:buSzPts val="2800"/>
              <a:buFont typeface="Arial"/>
              <a:buNone/>
            </a:pPr>
            <a:r>
              <a:t/>
            </a:r>
            <a:endParaRPr b="1" i="0" sz="2400" u="none" cap="none" strike="noStrike">
              <a:solidFill>
                <a:schemeClr val="dk1"/>
              </a:solidFill>
              <a:latin typeface="Sora"/>
              <a:ea typeface="Sora"/>
              <a:cs typeface="Sora"/>
              <a:sym typeface="Sora"/>
            </a:endParaRPr>
          </a:p>
        </p:txBody>
      </p:sp>
      <p:pic>
        <p:nvPicPr>
          <p:cNvPr id="244" name="Google Shape;244;p12" title="Group 47 (2).png"/>
          <p:cNvPicPr preferRelativeResize="0"/>
          <p:nvPr/>
        </p:nvPicPr>
        <p:blipFill rotWithShape="1">
          <a:blip r:embed="rId3">
            <a:alphaModFix/>
          </a:blip>
          <a:srcRect b="32210" l="0" r="25523" t="14519"/>
          <a:stretch/>
        </p:blipFill>
        <p:spPr>
          <a:xfrm>
            <a:off x="4323575" y="3181900"/>
            <a:ext cx="3100975" cy="1961400"/>
          </a:xfrm>
          <a:prstGeom prst="rect">
            <a:avLst/>
          </a:prstGeom>
          <a:noFill/>
          <a:ln>
            <a:noFill/>
          </a:ln>
        </p:spPr>
      </p:pic>
      <p:sp>
        <p:nvSpPr>
          <p:cNvPr id="245" name="Google Shape;245;p12"/>
          <p:cNvSpPr txBox="1"/>
          <p:nvPr/>
        </p:nvSpPr>
        <p:spPr>
          <a:xfrm>
            <a:off x="229725" y="697300"/>
            <a:ext cx="53181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i="1" lang="en-US" sz="1000">
                <a:solidFill>
                  <a:schemeClr val="dk1"/>
                </a:solidFill>
                <a:latin typeface="Inter"/>
                <a:ea typeface="Inter"/>
                <a:cs typeface="Inter"/>
                <a:sym typeface="Inter"/>
              </a:rPr>
              <a:t>“Where is sensitive data actually going, and what incidents show this risk?”</a:t>
            </a:r>
            <a:endParaRPr sz="1000">
              <a:latin typeface="Inter"/>
              <a:ea typeface="Inter"/>
              <a:cs typeface="Inter"/>
              <a:sym typeface="Inter"/>
            </a:endParaRPr>
          </a:p>
        </p:txBody>
      </p:sp>
      <p:sp>
        <p:nvSpPr>
          <p:cNvPr id="246" name="Google Shape;246;p12"/>
          <p:cNvSpPr txBox="1"/>
          <p:nvPr/>
        </p:nvSpPr>
        <p:spPr>
          <a:xfrm>
            <a:off x="229725" y="1169300"/>
            <a:ext cx="4699200" cy="2354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400"/>
              <a:buFont typeface="Arial"/>
              <a:buNone/>
            </a:pPr>
            <a:r>
              <a:rPr lang="en-US" sz="1300">
                <a:solidFill>
                  <a:schemeClr val="dk1"/>
                </a:solidFill>
                <a:latin typeface="Inter"/>
                <a:ea typeface="Inter"/>
                <a:cs typeface="Inter"/>
                <a:sym typeface="Inter"/>
              </a:rPr>
              <a:t>Safeguards taken against AI violations / unsanctioned AI</a:t>
            </a:r>
            <a:endParaRPr sz="1300">
              <a:latin typeface="Inter"/>
              <a:ea typeface="Inter"/>
              <a:cs typeface="Inter"/>
              <a:sym typeface="Inter"/>
            </a:endParaRPr>
          </a:p>
          <a:p>
            <a:pPr indent="0" lvl="0" marL="0" marR="0" rtl="0" algn="l">
              <a:lnSpc>
                <a:spcPct val="100000"/>
              </a:lnSpc>
              <a:spcBef>
                <a:spcPts val="0"/>
              </a:spcBef>
              <a:spcAft>
                <a:spcPts val="0"/>
              </a:spcAft>
              <a:buClr>
                <a:srgbClr val="000000"/>
              </a:buClr>
              <a:buSzPts val="1400"/>
              <a:buFont typeface="Arial"/>
              <a:buNone/>
            </a:pPr>
            <a:r>
              <a:t/>
            </a:r>
            <a:endParaRPr sz="1300">
              <a:latin typeface="Inter"/>
              <a:ea typeface="Inter"/>
              <a:cs typeface="Inter"/>
              <a:sym typeface="Inter"/>
            </a:endParaRPr>
          </a:p>
          <a:p>
            <a:pPr indent="0" lvl="0" marL="0" marR="0" rtl="0" algn="l">
              <a:lnSpc>
                <a:spcPct val="100000"/>
              </a:lnSpc>
              <a:spcBef>
                <a:spcPts val="0"/>
              </a:spcBef>
              <a:spcAft>
                <a:spcPts val="0"/>
              </a:spcAft>
              <a:buClr>
                <a:srgbClr val="000000"/>
              </a:buClr>
              <a:buSzPts val="1400"/>
              <a:buFont typeface="Arial"/>
              <a:buNone/>
            </a:pPr>
            <a:r>
              <a:t/>
            </a:r>
            <a:endParaRPr sz="1300">
              <a:latin typeface="Inter"/>
              <a:ea typeface="Inter"/>
              <a:cs typeface="Inter"/>
              <a:sym typeface="Inter"/>
            </a:endParaRPr>
          </a:p>
          <a:p>
            <a:pPr indent="0" lvl="0" marL="0" marR="0" rtl="0" algn="l">
              <a:lnSpc>
                <a:spcPct val="100000"/>
              </a:lnSpc>
              <a:spcBef>
                <a:spcPts val="0"/>
              </a:spcBef>
              <a:spcAft>
                <a:spcPts val="0"/>
              </a:spcAft>
              <a:buClr>
                <a:srgbClr val="000000"/>
              </a:buClr>
              <a:buSzPts val="1400"/>
              <a:buFont typeface="Arial"/>
              <a:buNone/>
            </a:pPr>
            <a:r>
              <a:rPr lang="en-US" sz="1300">
                <a:latin typeface="Inter"/>
                <a:ea typeface="Inter"/>
                <a:cs typeface="Inter"/>
                <a:sym typeface="Inter"/>
              </a:rPr>
              <a:t>Most popular uns</a:t>
            </a:r>
            <a:r>
              <a:rPr i="0" lang="en-US" sz="1300" u="none" cap="none" strike="noStrike">
                <a:solidFill>
                  <a:srgbClr val="000000"/>
                </a:solidFill>
                <a:latin typeface="Inter"/>
                <a:ea typeface="Inter"/>
                <a:cs typeface="Inter"/>
                <a:sym typeface="Inter"/>
              </a:rPr>
              <a:t>anctioned tools</a:t>
            </a:r>
            <a:endParaRPr i="0" sz="1300" u="none" cap="none" strike="noStrike">
              <a:solidFill>
                <a:srgbClr val="000000"/>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400"/>
              <a:buFont typeface="Arial"/>
              <a:buNone/>
            </a:pPr>
            <a:r>
              <a:t/>
            </a:r>
            <a:endParaRPr sz="1300">
              <a:latin typeface="Inter"/>
              <a:ea typeface="Inter"/>
              <a:cs typeface="Inter"/>
              <a:sym typeface="Inter"/>
            </a:endParaRPr>
          </a:p>
          <a:p>
            <a:pPr indent="-317500" lvl="0" marL="457200" rtl="0" algn="l">
              <a:lnSpc>
                <a:spcPct val="115000"/>
              </a:lnSpc>
              <a:spcBef>
                <a:spcPts val="0"/>
              </a:spcBef>
              <a:spcAft>
                <a:spcPts val="0"/>
              </a:spcAft>
              <a:buSzPts val="1400"/>
              <a:buFont typeface="Inter"/>
              <a:buChar char="●"/>
            </a:pPr>
            <a:r>
              <a:rPr lang="en-US">
                <a:solidFill>
                  <a:schemeClr val="accent5"/>
                </a:solidFill>
                <a:latin typeface="Inter"/>
                <a:ea typeface="Inter"/>
                <a:cs typeface="Inter"/>
                <a:sym typeface="Inter"/>
              </a:rPr>
              <a:t>[ </a:t>
            </a:r>
            <a:r>
              <a:rPr b="1" lang="en-US">
                <a:solidFill>
                  <a:schemeClr val="accent5"/>
                </a:solidFill>
                <a:latin typeface="Inter"/>
                <a:ea typeface="Inter"/>
                <a:cs typeface="Inter"/>
                <a:sym typeface="Inter"/>
              </a:rPr>
              <a:t>placeholder 1</a:t>
            </a:r>
            <a:r>
              <a:rPr lang="en-US">
                <a:solidFill>
                  <a:schemeClr val="accent5"/>
                </a:solidFill>
                <a:latin typeface="Inter"/>
                <a:ea typeface="Inter"/>
                <a:cs typeface="Inter"/>
                <a:sym typeface="Inter"/>
              </a:rPr>
              <a:t> ]</a:t>
            </a:r>
            <a:r>
              <a:rPr lang="en-US">
                <a:solidFill>
                  <a:schemeClr val="dk1"/>
                </a:solidFill>
                <a:latin typeface="Inter"/>
                <a:ea typeface="Inter"/>
                <a:cs typeface="Inter"/>
                <a:sym typeface="Inter"/>
              </a:rPr>
              <a:t>: 32 employees, 74 uploads</a:t>
            </a:r>
            <a:endParaRPr>
              <a:solidFill>
                <a:schemeClr val="dk1"/>
              </a:solidFill>
              <a:latin typeface="Inter"/>
              <a:ea typeface="Inter"/>
              <a:cs typeface="Inter"/>
              <a:sym typeface="Inter"/>
            </a:endParaRPr>
          </a:p>
          <a:p>
            <a:pPr indent="-317500" lvl="0" marL="457200" rtl="0" algn="l">
              <a:lnSpc>
                <a:spcPct val="115000"/>
              </a:lnSpc>
              <a:spcBef>
                <a:spcPts val="0"/>
              </a:spcBef>
              <a:spcAft>
                <a:spcPts val="0"/>
              </a:spcAft>
              <a:buClr>
                <a:schemeClr val="dk1"/>
              </a:buClr>
              <a:buSzPts val="1400"/>
              <a:buFont typeface="Inter"/>
              <a:buChar char="●"/>
            </a:pPr>
            <a:r>
              <a:rPr lang="en-US">
                <a:solidFill>
                  <a:schemeClr val="accent5"/>
                </a:solidFill>
                <a:latin typeface="Inter"/>
                <a:ea typeface="Inter"/>
                <a:cs typeface="Inter"/>
                <a:sym typeface="Inter"/>
              </a:rPr>
              <a:t>[ </a:t>
            </a:r>
            <a:r>
              <a:rPr b="1" lang="en-US">
                <a:solidFill>
                  <a:schemeClr val="accent5"/>
                </a:solidFill>
                <a:latin typeface="Inter"/>
                <a:ea typeface="Inter"/>
                <a:cs typeface="Inter"/>
                <a:sym typeface="Inter"/>
              </a:rPr>
              <a:t>placeholder 2</a:t>
            </a:r>
            <a:r>
              <a:rPr lang="en-US">
                <a:solidFill>
                  <a:schemeClr val="accent5"/>
                </a:solidFill>
                <a:latin typeface="Inter"/>
                <a:ea typeface="Inter"/>
                <a:cs typeface="Inter"/>
                <a:sym typeface="Inter"/>
              </a:rPr>
              <a:t> ]</a:t>
            </a:r>
            <a:r>
              <a:rPr lang="en-US">
                <a:solidFill>
                  <a:schemeClr val="dk1"/>
                </a:solidFill>
                <a:latin typeface="Inter"/>
                <a:ea typeface="Inter"/>
                <a:cs typeface="Inter"/>
                <a:sym typeface="Inter"/>
              </a:rPr>
              <a:t>: 16 employees</a:t>
            </a:r>
            <a:endParaRPr>
              <a:solidFill>
                <a:schemeClr val="dk1"/>
              </a:solidFill>
              <a:latin typeface="Inter"/>
              <a:ea typeface="Inter"/>
              <a:cs typeface="Inter"/>
              <a:sym typeface="Inter"/>
            </a:endParaRPr>
          </a:p>
          <a:p>
            <a:pPr indent="-317500" lvl="0" marL="457200" rtl="0" algn="l">
              <a:lnSpc>
                <a:spcPct val="115000"/>
              </a:lnSpc>
              <a:spcBef>
                <a:spcPts val="0"/>
              </a:spcBef>
              <a:spcAft>
                <a:spcPts val="0"/>
              </a:spcAft>
              <a:buClr>
                <a:schemeClr val="dk1"/>
              </a:buClr>
              <a:buSzPts val="1400"/>
              <a:buFont typeface="Inter"/>
              <a:buChar char="●"/>
            </a:pPr>
            <a:r>
              <a:rPr lang="en-US">
                <a:solidFill>
                  <a:schemeClr val="accent5"/>
                </a:solidFill>
                <a:latin typeface="Inter"/>
                <a:ea typeface="Inter"/>
                <a:cs typeface="Inter"/>
                <a:sym typeface="Inter"/>
              </a:rPr>
              <a:t>[ </a:t>
            </a:r>
            <a:r>
              <a:rPr b="1" lang="en-US">
                <a:solidFill>
                  <a:schemeClr val="accent5"/>
                </a:solidFill>
                <a:latin typeface="Inter"/>
                <a:ea typeface="Inter"/>
                <a:cs typeface="Inter"/>
                <a:sym typeface="Inter"/>
              </a:rPr>
              <a:t>placeholder 3</a:t>
            </a:r>
            <a:r>
              <a:rPr lang="en-US">
                <a:solidFill>
                  <a:schemeClr val="accent5"/>
                </a:solidFill>
                <a:latin typeface="Inter"/>
                <a:ea typeface="Inter"/>
                <a:cs typeface="Inter"/>
                <a:sym typeface="Inter"/>
              </a:rPr>
              <a:t> ]</a:t>
            </a:r>
            <a:r>
              <a:rPr lang="en-US">
                <a:solidFill>
                  <a:schemeClr val="dk1"/>
                </a:solidFill>
                <a:latin typeface="Inter"/>
                <a:ea typeface="Inter"/>
                <a:cs typeface="Inter"/>
                <a:sym typeface="Inter"/>
              </a:rPr>
              <a:t>: 2 employees</a:t>
            </a:r>
            <a:endParaRPr b="1" sz="2400">
              <a:latin typeface="Inter"/>
              <a:ea typeface="Inter"/>
              <a:cs typeface="Inter"/>
              <a:sym typeface="Inter"/>
            </a:endParaRPr>
          </a:p>
          <a:p>
            <a:pPr indent="0" lvl="0" marL="0" marR="0" rtl="0" algn="l">
              <a:lnSpc>
                <a:spcPct val="115000"/>
              </a:lnSpc>
              <a:spcBef>
                <a:spcPts val="1200"/>
              </a:spcBef>
              <a:spcAft>
                <a:spcPts val="0"/>
              </a:spcAft>
              <a:buClr>
                <a:srgbClr val="000000"/>
              </a:buClr>
              <a:buSzPts val="1100"/>
              <a:buFont typeface="Arial"/>
              <a:buNone/>
            </a:pPr>
            <a:r>
              <a:rPr lang="en-US" sz="1100">
                <a:solidFill>
                  <a:schemeClr val="dk1"/>
                </a:solidFill>
                <a:latin typeface="Inter"/>
                <a:ea typeface="Inter"/>
                <a:cs typeface="Inter"/>
                <a:sym typeface="Inter"/>
              </a:rPr>
              <a:t>Sanctioned alternatives</a:t>
            </a:r>
            <a:r>
              <a:rPr i="0" lang="en-US" sz="1100" u="none" cap="none" strike="noStrike">
                <a:solidFill>
                  <a:schemeClr val="dk1"/>
                </a:solidFill>
                <a:latin typeface="Inter"/>
                <a:ea typeface="Inter"/>
                <a:cs typeface="Inter"/>
                <a:sym typeface="Inter"/>
              </a:rPr>
              <a:t> (Copilot, ChatGPT, Salesforce Einstein, </a:t>
            </a:r>
            <a:r>
              <a:rPr lang="en-US" sz="1100">
                <a:solidFill>
                  <a:schemeClr val="dk1"/>
                </a:solidFill>
                <a:latin typeface="Inter"/>
                <a:ea typeface="Inter"/>
                <a:cs typeface="Inter"/>
                <a:sym typeface="Inter"/>
              </a:rPr>
              <a:t>Harvey, etc</a:t>
            </a:r>
            <a:r>
              <a:rPr i="0" lang="en-US" sz="1100" u="none" cap="none" strike="noStrike">
                <a:solidFill>
                  <a:schemeClr val="dk1"/>
                </a:solidFill>
                <a:latin typeface="Inter"/>
                <a:ea typeface="Inter"/>
                <a:cs typeface="Inter"/>
                <a:sym typeface="Inter"/>
              </a:rPr>
              <a:t>)</a:t>
            </a:r>
            <a:endParaRPr i="0" sz="1400" u="none" cap="none" strike="noStrike">
              <a:solidFill>
                <a:srgbClr val="000000"/>
              </a:solidFill>
              <a:latin typeface="Inter"/>
              <a:ea typeface="Inter"/>
              <a:cs typeface="Inter"/>
              <a:sym typeface="Inter"/>
            </a:endParaRPr>
          </a:p>
        </p:txBody>
      </p:sp>
      <p:sp>
        <p:nvSpPr>
          <p:cNvPr id="247" name="Google Shape;247;p12"/>
          <p:cNvSpPr txBox="1"/>
          <p:nvPr/>
        </p:nvSpPr>
        <p:spPr>
          <a:xfrm>
            <a:off x="5939236" y="4786850"/>
            <a:ext cx="3168600" cy="2154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800"/>
              <a:buFont typeface="Arial"/>
              <a:buNone/>
            </a:pPr>
            <a:r>
              <a:rPr lang="en-US" sz="800">
                <a:solidFill>
                  <a:srgbClr val="ACB1B7"/>
                </a:solidFill>
                <a:latin typeface="Inter"/>
                <a:ea typeface="Inter"/>
                <a:cs typeface="Inter"/>
                <a:sym typeface="Inter"/>
              </a:rPr>
              <a:t>GenAI Adoption, Risk, and Governance</a:t>
            </a:r>
            <a:endParaRPr sz="800">
              <a:solidFill>
                <a:srgbClr val="ACB1B7"/>
              </a:solidFill>
              <a:latin typeface="Inter"/>
              <a:ea typeface="Inter"/>
              <a:cs typeface="Inter"/>
              <a:sym typeface="Inter"/>
            </a:endParaRPr>
          </a:p>
        </p:txBody>
      </p:sp>
      <p:pic>
        <p:nvPicPr>
          <p:cNvPr id="248" name="Google Shape;248;p12"/>
          <p:cNvPicPr preferRelativeResize="0"/>
          <p:nvPr/>
        </p:nvPicPr>
        <p:blipFill rotWithShape="1">
          <a:blip r:embed="rId4">
            <a:alphaModFix/>
          </a:blip>
          <a:srcRect b="16177" l="0" r="0" t="0"/>
          <a:stretch/>
        </p:blipFill>
        <p:spPr>
          <a:xfrm>
            <a:off x="5610400" y="967901"/>
            <a:ext cx="3044699" cy="3554702"/>
          </a:xfrm>
          <a:prstGeom prst="rect">
            <a:avLst/>
          </a:prstGeom>
          <a:noFill/>
          <a:ln>
            <a:noFill/>
          </a:ln>
        </p:spPr>
      </p:pic>
      <p:sp>
        <p:nvSpPr>
          <p:cNvPr id="249" name="Google Shape;249;p12"/>
          <p:cNvSpPr txBox="1"/>
          <p:nvPr/>
        </p:nvSpPr>
        <p:spPr>
          <a:xfrm>
            <a:off x="5632750" y="4522600"/>
            <a:ext cx="30000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300">
                <a:solidFill>
                  <a:schemeClr val="dk1"/>
                </a:solidFill>
                <a:latin typeface="Inter"/>
                <a:ea typeface="Inter"/>
                <a:cs typeface="Inter"/>
                <a:sym typeface="Inter"/>
              </a:rPr>
              <a:t>Financial leak incident</a:t>
            </a:r>
            <a:endParaRPr b="1" sz="1300">
              <a:solidFill>
                <a:schemeClr val="dk1"/>
              </a:solidFill>
              <a:latin typeface="Inter"/>
              <a:ea typeface="Inter"/>
              <a:cs typeface="Inter"/>
              <a:sym typeface="Inter"/>
            </a:endParaRPr>
          </a:p>
        </p:txBody>
      </p:sp>
      <p:cxnSp>
        <p:nvCxnSpPr>
          <p:cNvPr id="250" name="Google Shape;250;p12"/>
          <p:cNvCxnSpPr/>
          <p:nvPr/>
        </p:nvCxnSpPr>
        <p:spPr>
          <a:xfrm>
            <a:off x="5187220" y="808506"/>
            <a:ext cx="0" cy="3611700"/>
          </a:xfrm>
          <a:prstGeom prst="straightConnector1">
            <a:avLst/>
          </a:prstGeom>
          <a:noFill/>
          <a:ln cap="flat" cmpd="sng" w="9525">
            <a:solidFill>
              <a:srgbClr val="ACB1B7"/>
            </a:solidFill>
            <a:prstDash val="solid"/>
            <a:round/>
            <a:headEnd len="sm" w="sm" type="none"/>
            <a:tailEnd len="sm" w="sm" type="none"/>
          </a:ln>
        </p:spPr>
      </p:cxnSp>
      <p:pic>
        <p:nvPicPr>
          <p:cNvPr id="251" name="Google Shape;251;p12"/>
          <p:cNvPicPr preferRelativeResize="0"/>
          <p:nvPr/>
        </p:nvPicPr>
        <p:blipFill>
          <a:blip r:embed="rId5">
            <a:alphaModFix/>
          </a:blip>
          <a:stretch>
            <a:fillRect/>
          </a:stretch>
        </p:blipFill>
        <p:spPr>
          <a:xfrm>
            <a:off x="5610400" y="346523"/>
            <a:ext cx="3044700" cy="557002"/>
          </a:xfrm>
          <a:prstGeom prst="rect">
            <a:avLst/>
          </a:prstGeom>
          <a:noFill/>
          <a:ln>
            <a:noFill/>
          </a:ln>
        </p:spPr>
      </p:pic>
      <p:sp>
        <p:nvSpPr>
          <p:cNvPr id="252" name="Google Shape;252;p12"/>
          <p:cNvSpPr txBox="1"/>
          <p:nvPr/>
        </p:nvSpPr>
        <p:spPr>
          <a:xfrm>
            <a:off x="6957425" y="3817050"/>
            <a:ext cx="17892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a:solidFill>
                  <a:schemeClr val="accent5"/>
                </a:solidFill>
                <a:latin typeface="Inter"/>
                <a:ea typeface="Inter"/>
                <a:cs typeface="Inter"/>
                <a:sym typeface="Inter"/>
              </a:rPr>
              <a:t>[ </a:t>
            </a:r>
            <a:r>
              <a:rPr b="1" lang="en-US">
                <a:solidFill>
                  <a:schemeClr val="accent5"/>
                </a:solidFill>
                <a:latin typeface="Inter"/>
                <a:ea typeface="Inter"/>
                <a:cs typeface="Inter"/>
                <a:sym typeface="Inter"/>
              </a:rPr>
              <a:t>placeholder</a:t>
            </a:r>
            <a:r>
              <a:rPr lang="en-US">
                <a:solidFill>
                  <a:schemeClr val="accent5"/>
                </a:solidFill>
                <a:latin typeface="Inter"/>
                <a:ea typeface="Inter"/>
                <a:cs typeface="Inter"/>
                <a:sym typeface="Inter"/>
              </a:rPr>
              <a:t> ]</a:t>
            </a:r>
            <a:endParaRPr>
              <a:latin typeface="Inter"/>
              <a:ea typeface="Inter"/>
              <a:cs typeface="Inter"/>
              <a:sym typeface="Inte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598C6"/>
            </a:gs>
            <a:gs pos="100000">
              <a:srgbClr val="355776"/>
            </a:gs>
          </a:gsLst>
          <a:lin ang="5400012" scaled="0"/>
        </a:gradFill>
      </p:bgPr>
    </p:bg>
    <p:spTree>
      <p:nvGrpSpPr>
        <p:cNvPr id="256" name="Shape 256"/>
        <p:cNvGrpSpPr/>
        <p:nvPr/>
      </p:nvGrpSpPr>
      <p:grpSpPr>
        <a:xfrm>
          <a:off x="0" y="0"/>
          <a:ext cx="0" cy="0"/>
          <a:chOff x="0" y="0"/>
          <a:chExt cx="0" cy="0"/>
        </a:xfrm>
      </p:grpSpPr>
      <p:sp>
        <p:nvSpPr>
          <p:cNvPr id="257" name="Google Shape;257;g388d2a065a0_0_49"/>
          <p:cNvSpPr txBox="1"/>
          <p:nvPr/>
        </p:nvSpPr>
        <p:spPr>
          <a:xfrm>
            <a:off x="1095513" y="2062538"/>
            <a:ext cx="24072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Sora"/>
                <a:ea typeface="Sora"/>
                <a:cs typeface="Sora"/>
                <a:sym typeface="Sora"/>
              </a:rPr>
              <a:t>Agenda</a:t>
            </a:r>
            <a:endParaRPr b="1" i="0" sz="3200" u="none" cap="none" strike="noStrike">
              <a:solidFill>
                <a:schemeClr val="lt1"/>
              </a:solidFill>
              <a:latin typeface="Sora"/>
              <a:ea typeface="Sora"/>
              <a:cs typeface="Sora"/>
              <a:sym typeface="Sora"/>
            </a:endParaRPr>
          </a:p>
        </p:txBody>
      </p:sp>
      <p:sp>
        <p:nvSpPr>
          <p:cNvPr id="258" name="Google Shape;258;g388d2a065a0_0_49"/>
          <p:cNvSpPr txBox="1"/>
          <p:nvPr/>
        </p:nvSpPr>
        <p:spPr>
          <a:xfrm>
            <a:off x="5939236" y="4801456"/>
            <a:ext cx="31686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800"/>
              <a:buFont typeface="Arial"/>
              <a:buNone/>
            </a:pPr>
            <a:r>
              <a:rPr b="0" i="0" lang="en-US" sz="800" u="none" cap="none" strike="noStrike">
                <a:solidFill>
                  <a:srgbClr val="ACB1B7"/>
                </a:solidFill>
                <a:latin typeface="Inter"/>
                <a:ea typeface="Inter"/>
                <a:cs typeface="Inter"/>
                <a:sym typeface="Inter"/>
              </a:rPr>
              <a:t>GenAI Adoption, Risk, and Governance</a:t>
            </a:r>
            <a:endParaRPr b="0" i="0" sz="800" u="none" cap="none" strike="noStrike">
              <a:solidFill>
                <a:srgbClr val="ACB1B7"/>
              </a:solidFill>
              <a:latin typeface="Inter"/>
              <a:ea typeface="Inter"/>
              <a:cs typeface="Inter"/>
              <a:sym typeface="Inter"/>
            </a:endParaRPr>
          </a:p>
        </p:txBody>
      </p:sp>
      <p:grpSp>
        <p:nvGrpSpPr>
          <p:cNvPr id="259" name="Google Shape;259;g388d2a065a0_0_49"/>
          <p:cNvGrpSpPr/>
          <p:nvPr/>
        </p:nvGrpSpPr>
        <p:grpSpPr>
          <a:xfrm>
            <a:off x="4753888" y="797888"/>
            <a:ext cx="3294600" cy="3206400"/>
            <a:chOff x="4572000" y="797888"/>
            <a:chExt cx="3294600" cy="3206400"/>
          </a:xfrm>
        </p:grpSpPr>
        <p:grpSp>
          <p:nvGrpSpPr>
            <p:cNvPr id="260" name="Google Shape;260;g388d2a065a0_0_49"/>
            <p:cNvGrpSpPr/>
            <p:nvPr/>
          </p:nvGrpSpPr>
          <p:grpSpPr>
            <a:xfrm>
              <a:off x="4572000" y="797888"/>
              <a:ext cx="3294600" cy="712200"/>
              <a:chOff x="4389950" y="937788"/>
              <a:chExt cx="3294600" cy="712200"/>
            </a:xfrm>
          </p:grpSpPr>
          <p:sp>
            <p:nvSpPr>
              <p:cNvPr id="261" name="Google Shape;261;g388d2a065a0_0_49"/>
              <p:cNvSpPr/>
              <p:nvPr/>
            </p:nvSpPr>
            <p:spPr>
              <a:xfrm>
                <a:off x="4389950" y="937788"/>
                <a:ext cx="3294600" cy="712200"/>
              </a:xfrm>
              <a:prstGeom prst="roundRect">
                <a:avLst>
                  <a:gd fmla="val 16667" name="adj"/>
                </a:avLst>
              </a:prstGeom>
              <a:solidFill>
                <a:srgbClr val="6598C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g388d2a065a0_0_49"/>
              <p:cNvSpPr txBox="1"/>
              <p:nvPr/>
            </p:nvSpPr>
            <p:spPr>
              <a:xfrm>
                <a:off x="4495100" y="1063038"/>
                <a:ext cx="30843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chemeClr val="lt1"/>
                    </a:solidFill>
                    <a:latin typeface="Inter"/>
                    <a:ea typeface="Inter"/>
                    <a:cs typeface="Inter"/>
                    <a:sym typeface="Inter"/>
                  </a:rPr>
                  <a:t>Last update on GenAI</a:t>
                </a:r>
                <a:endParaRPr i="0" sz="1800" u="none" cap="none" strike="noStrike">
                  <a:solidFill>
                    <a:schemeClr val="lt1"/>
                  </a:solidFill>
                  <a:latin typeface="Inter"/>
                  <a:ea typeface="Inter"/>
                  <a:cs typeface="Inter"/>
                  <a:sym typeface="Inter"/>
                </a:endParaRPr>
              </a:p>
            </p:txBody>
          </p:sp>
        </p:grpSp>
        <p:grpSp>
          <p:nvGrpSpPr>
            <p:cNvPr id="263" name="Google Shape;263;g388d2a065a0_0_49"/>
            <p:cNvGrpSpPr/>
            <p:nvPr/>
          </p:nvGrpSpPr>
          <p:grpSpPr>
            <a:xfrm>
              <a:off x="4572000" y="2460688"/>
              <a:ext cx="3294600" cy="712200"/>
              <a:chOff x="4389950" y="937788"/>
              <a:chExt cx="3294600" cy="712200"/>
            </a:xfrm>
          </p:grpSpPr>
          <p:sp>
            <p:nvSpPr>
              <p:cNvPr id="264" name="Google Shape;264;g388d2a065a0_0_49"/>
              <p:cNvSpPr/>
              <p:nvPr/>
            </p:nvSpPr>
            <p:spPr>
              <a:xfrm>
                <a:off x="4389950" y="937788"/>
                <a:ext cx="3294600" cy="712200"/>
              </a:xfrm>
              <a:prstGeom prst="roundRect">
                <a:avLst>
                  <a:gd fmla="val 16667" name="adj"/>
                </a:avLst>
              </a:prstGeom>
              <a:solidFill>
                <a:srgbClr val="6598C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g388d2a065a0_0_49"/>
              <p:cNvSpPr txBox="1"/>
              <p:nvPr/>
            </p:nvSpPr>
            <p:spPr>
              <a:xfrm>
                <a:off x="4495100" y="1063038"/>
                <a:ext cx="30843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latin typeface="Inter"/>
                    <a:ea typeface="Inter"/>
                    <a:cs typeface="Inter"/>
                    <a:sym typeface="Inter"/>
                  </a:rPr>
                  <a:t>Risk Landscape</a:t>
                </a:r>
                <a:endParaRPr i="0" sz="1800" u="none" cap="none" strike="noStrike">
                  <a:solidFill>
                    <a:schemeClr val="lt1"/>
                  </a:solidFill>
                  <a:latin typeface="Inter"/>
                  <a:ea typeface="Inter"/>
                  <a:cs typeface="Inter"/>
                  <a:sym typeface="Inter"/>
                </a:endParaRPr>
              </a:p>
            </p:txBody>
          </p:sp>
        </p:grpSp>
        <p:grpSp>
          <p:nvGrpSpPr>
            <p:cNvPr id="266" name="Google Shape;266;g388d2a065a0_0_49"/>
            <p:cNvGrpSpPr/>
            <p:nvPr/>
          </p:nvGrpSpPr>
          <p:grpSpPr>
            <a:xfrm>
              <a:off x="4572000" y="1629288"/>
              <a:ext cx="3294600" cy="712200"/>
              <a:chOff x="4389950" y="937788"/>
              <a:chExt cx="3294600" cy="712200"/>
            </a:xfrm>
          </p:grpSpPr>
          <p:sp>
            <p:nvSpPr>
              <p:cNvPr id="267" name="Google Shape;267;g388d2a065a0_0_49"/>
              <p:cNvSpPr/>
              <p:nvPr/>
            </p:nvSpPr>
            <p:spPr>
              <a:xfrm>
                <a:off x="4389950" y="937788"/>
                <a:ext cx="3294600" cy="712200"/>
              </a:xfrm>
              <a:prstGeom prst="roundRect">
                <a:avLst>
                  <a:gd fmla="val 16667" name="adj"/>
                </a:avLst>
              </a:prstGeom>
              <a:solidFill>
                <a:srgbClr val="6598C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6598C6"/>
                  </a:solidFill>
                  <a:latin typeface="Arial"/>
                  <a:ea typeface="Arial"/>
                  <a:cs typeface="Arial"/>
                  <a:sym typeface="Arial"/>
                </a:endParaRPr>
              </a:p>
            </p:txBody>
          </p:sp>
          <p:sp>
            <p:nvSpPr>
              <p:cNvPr id="268" name="Google Shape;268;g388d2a065a0_0_49"/>
              <p:cNvSpPr txBox="1"/>
              <p:nvPr/>
            </p:nvSpPr>
            <p:spPr>
              <a:xfrm>
                <a:off x="4495100" y="1063038"/>
                <a:ext cx="30843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latin typeface="Inter"/>
                    <a:ea typeface="Inter"/>
                    <a:cs typeface="Inter"/>
                    <a:sym typeface="Inter"/>
                  </a:rPr>
                  <a:t>GenAI Adoption</a:t>
                </a:r>
                <a:endParaRPr i="0" sz="1800" u="none" cap="none" strike="noStrike">
                  <a:solidFill>
                    <a:schemeClr val="lt1"/>
                  </a:solidFill>
                  <a:latin typeface="Inter"/>
                  <a:ea typeface="Inter"/>
                  <a:cs typeface="Inter"/>
                  <a:sym typeface="Inter"/>
                </a:endParaRPr>
              </a:p>
            </p:txBody>
          </p:sp>
        </p:grpSp>
        <p:grpSp>
          <p:nvGrpSpPr>
            <p:cNvPr id="269" name="Google Shape;269;g388d2a065a0_0_49"/>
            <p:cNvGrpSpPr/>
            <p:nvPr/>
          </p:nvGrpSpPr>
          <p:grpSpPr>
            <a:xfrm>
              <a:off x="4572000" y="3292088"/>
              <a:ext cx="3294600" cy="712200"/>
              <a:chOff x="4389950" y="937788"/>
              <a:chExt cx="3294600" cy="712200"/>
            </a:xfrm>
          </p:grpSpPr>
          <p:sp>
            <p:nvSpPr>
              <p:cNvPr id="270" name="Google Shape;270;g388d2a065a0_0_49"/>
              <p:cNvSpPr/>
              <p:nvPr/>
            </p:nvSpPr>
            <p:spPr>
              <a:xfrm>
                <a:off x="4389950" y="937788"/>
                <a:ext cx="3294600" cy="712200"/>
              </a:xfrm>
              <a:prstGeom prst="roundRect">
                <a:avLst>
                  <a:gd fmla="val 16667" name="adj"/>
                </a:avLst>
              </a:prstGeom>
              <a:solidFill>
                <a:srgbClr val="1D2F4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g388d2a065a0_0_49"/>
              <p:cNvSpPr txBox="1"/>
              <p:nvPr/>
            </p:nvSpPr>
            <p:spPr>
              <a:xfrm>
                <a:off x="4495100" y="1063038"/>
                <a:ext cx="30843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lang="en-US" sz="1800">
                    <a:solidFill>
                      <a:schemeClr val="lt1"/>
                    </a:solidFill>
                    <a:latin typeface="Inter"/>
                    <a:ea typeface="Inter"/>
                    <a:cs typeface="Inter"/>
                    <a:sym typeface="Inter"/>
                  </a:rPr>
                  <a:t>Governance and Controls</a:t>
                </a:r>
                <a:endParaRPr b="1" i="0" sz="1800" u="none" cap="none" strike="noStrike">
                  <a:solidFill>
                    <a:schemeClr val="lt1"/>
                  </a:solidFill>
                  <a:latin typeface="Inter"/>
                  <a:ea typeface="Inter"/>
                  <a:cs typeface="Inter"/>
                  <a:sym typeface="Inter"/>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descr="A black background with white lines&#10;&#10;Description automatically generated" id="276" name="Google Shape;276;p14"/>
          <p:cNvPicPr preferRelativeResize="0"/>
          <p:nvPr/>
        </p:nvPicPr>
        <p:blipFill rotWithShape="1">
          <a:blip r:embed="rId3">
            <a:alphaModFix/>
          </a:blip>
          <a:srcRect b="10354" l="0" r="0" t="0"/>
          <a:stretch/>
        </p:blipFill>
        <p:spPr>
          <a:xfrm flipH="1" rot="10800000">
            <a:off x="5265390" y="-1"/>
            <a:ext cx="3842348" cy="2311038"/>
          </a:xfrm>
          <a:prstGeom prst="rect">
            <a:avLst/>
          </a:prstGeom>
          <a:noFill/>
          <a:ln>
            <a:noFill/>
          </a:ln>
        </p:spPr>
      </p:pic>
      <p:sp>
        <p:nvSpPr>
          <p:cNvPr id="277" name="Google Shape;277;p14"/>
          <p:cNvSpPr txBox="1"/>
          <p:nvPr/>
        </p:nvSpPr>
        <p:spPr>
          <a:xfrm>
            <a:off x="5939236" y="4786850"/>
            <a:ext cx="3168600" cy="2154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800"/>
              <a:buFont typeface="Arial"/>
              <a:buNone/>
            </a:pPr>
            <a:r>
              <a:rPr lang="en-US" sz="800">
                <a:solidFill>
                  <a:srgbClr val="ACB1B7"/>
                </a:solidFill>
                <a:latin typeface="Inter"/>
                <a:ea typeface="Inter"/>
                <a:cs typeface="Inter"/>
                <a:sym typeface="Inter"/>
              </a:rPr>
              <a:t>GenAI Adoption, Risk, and Governance</a:t>
            </a:r>
            <a:endParaRPr sz="800">
              <a:solidFill>
                <a:srgbClr val="ACB1B7"/>
              </a:solidFill>
              <a:latin typeface="Inter"/>
              <a:ea typeface="Inter"/>
              <a:cs typeface="Inter"/>
              <a:sym typeface="Inter"/>
            </a:endParaRPr>
          </a:p>
        </p:txBody>
      </p:sp>
      <p:sp>
        <p:nvSpPr>
          <p:cNvPr id="278" name="Google Shape;278;p14"/>
          <p:cNvSpPr txBox="1"/>
          <p:nvPr/>
        </p:nvSpPr>
        <p:spPr>
          <a:xfrm>
            <a:off x="229725" y="228600"/>
            <a:ext cx="8679300" cy="57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US" sz="2400">
                <a:solidFill>
                  <a:schemeClr val="dk1"/>
                </a:solidFill>
                <a:latin typeface="Sora"/>
                <a:ea typeface="Sora"/>
                <a:cs typeface="Sora"/>
                <a:sym typeface="Sora"/>
              </a:rPr>
              <a:t>How we Govern GenAI Use</a:t>
            </a:r>
            <a:endParaRPr b="1" i="0" sz="2400" u="none" cap="none" strike="noStrike">
              <a:solidFill>
                <a:schemeClr val="dk1"/>
              </a:solidFill>
              <a:latin typeface="Sora"/>
              <a:ea typeface="Sora"/>
              <a:cs typeface="Sora"/>
              <a:sym typeface="Sora"/>
            </a:endParaRPr>
          </a:p>
          <a:p>
            <a:pPr indent="0" lvl="0" marL="0" marR="0" rtl="0" algn="l">
              <a:lnSpc>
                <a:spcPct val="100000"/>
              </a:lnSpc>
              <a:spcBef>
                <a:spcPts val="0"/>
              </a:spcBef>
              <a:spcAft>
                <a:spcPts val="0"/>
              </a:spcAft>
              <a:buClr>
                <a:schemeClr val="dk1"/>
              </a:buClr>
              <a:buSzPts val="2800"/>
              <a:buFont typeface="Arial"/>
              <a:buNone/>
            </a:pPr>
            <a:r>
              <a:t/>
            </a:r>
            <a:endParaRPr b="1" i="0" sz="2400" u="none" cap="none" strike="noStrike">
              <a:solidFill>
                <a:schemeClr val="dk1"/>
              </a:solidFill>
              <a:latin typeface="Sora"/>
              <a:ea typeface="Sora"/>
              <a:cs typeface="Sora"/>
              <a:sym typeface="Sora"/>
            </a:endParaRPr>
          </a:p>
        </p:txBody>
      </p:sp>
      <p:sp>
        <p:nvSpPr>
          <p:cNvPr id="279" name="Google Shape;279;p14"/>
          <p:cNvSpPr txBox="1"/>
          <p:nvPr/>
        </p:nvSpPr>
        <p:spPr>
          <a:xfrm>
            <a:off x="229725" y="697300"/>
            <a:ext cx="53181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i="1" lang="en-US" sz="1000">
                <a:solidFill>
                  <a:schemeClr val="dk1"/>
                </a:solidFill>
                <a:latin typeface="Inter"/>
                <a:ea typeface="Inter"/>
                <a:cs typeface="Inter"/>
                <a:sym typeface="Inter"/>
              </a:rPr>
              <a:t>“What guardrails have we put in place?”</a:t>
            </a:r>
            <a:endParaRPr i="1" sz="1000">
              <a:solidFill>
                <a:schemeClr val="dk1"/>
              </a:solidFill>
              <a:latin typeface="Inter"/>
              <a:ea typeface="Inter"/>
              <a:cs typeface="Inter"/>
              <a:sym typeface="Inter"/>
            </a:endParaRPr>
          </a:p>
        </p:txBody>
      </p:sp>
      <p:sp>
        <p:nvSpPr>
          <p:cNvPr id="280" name="Google Shape;280;p14"/>
          <p:cNvSpPr txBox="1"/>
          <p:nvPr/>
        </p:nvSpPr>
        <p:spPr>
          <a:xfrm>
            <a:off x="834525" y="1169300"/>
            <a:ext cx="6592500" cy="35103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Clr>
                <a:schemeClr val="dk1"/>
              </a:buClr>
              <a:buSzPts val="1100"/>
              <a:buFont typeface="Arial"/>
              <a:buNone/>
            </a:pPr>
            <a:r>
              <a:rPr b="1" lang="en-US">
                <a:solidFill>
                  <a:schemeClr val="dk1"/>
                </a:solidFill>
                <a:latin typeface="Inter"/>
                <a:ea typeface="Inter"/>
                <a:cs typeface="Inter"/>
                <a:sym typeface="Inter"/>
              </a:rPr>
              <a:t>1. Sanctioned Tooling and Access</a:t>
            </a:r>
            <a:endParaRPr b="1">
              <a:solidFill>
                <a:schemeClr val="dk1"/>
              </a:solidFill>
              <a:latin typeface="Inter"/>
              <a:ea typeface="Inter"/>
              <a:cs typeface="Inter"/>
              <a:sym typeface="Inter"/>
            </a:endParaRPr>
          </a:p>
          <a:p>
            <a:pPr indent="-304800" lvl="0" marL="457200" rtl="0" algn="l">
              <a:lnSpc>
                <a:spcPct val="115000"/>
              </a:lnSpc>
              <a:spcBef>
                <a:spcPts val="1200"/>
              </a:spcBef>
              <a:spcAft>
                <a:spcPts val="0"/>
              </a:spcAft>
              <a:buClr>
                <a:schemeClr val="dk1"/>
              </a:buClr>
              <a:buSzPts val="1200"/>
              <a:buFont typeface="Inter"/>
              <a:buChar char="●"/>
            </a:pPr>
            <a:r>
              <a:rPr lang="en-US" sz="1200">
                <a:solidFill>
                  <a:schemeClr val="dk1"/>
                </a:solidFill>
                <a:latin typeface="Inter"/>
                <a:ea typeface="Inter"/>
                <a:cs typeface="Inter"/>
                <a:sym typeface="Inter"/>
              </a:rPr>
              <a:t>Maintain a curated list of approved GenAI tools.</a:t>
            </a:r>
            <a:endParaRPr sz="1200">
              <a:solidFill>
                <a:schemeClr val="dk1"/>
              </a:solidFill>
              <a:latin typeface="Inter"/>
              <a:ea typeface="Inter"/>
              <a:cs typeface="Inter"/>
              <a:sym typeface="Inter"/>
            </a:endParaRPr>
          </a:p>
          <a:p>
            <a:pPr indent="-304800" lvl="0" marL="457200" rtl="0" algn="l">
              <a:lnSpc>
                <a:spcPct val="115000"/>
              </a:lnSpc>
              <a:spcBef>
                <a:spcPts val="0"/>
              </a:spcBef>
              <a:spcAft>
                <a:spcPts val="0"/>
              </a:spcAft>
              <a:buClr>
                <a:schemeClr val="dk1"/>
              </a:buClr>
              <a:buSzPts val="1200"/>
              <a:buFont typeface="Inter"/>
              <a:buChar char="●"/>
            </a:pPr>
            <a:r>
              <a:rPr lang="en-US" sz="1200">
                <a:solidFill>
                  <a:schemeClr val="dk1"/>
                </a:solidFill>
                <a:latin typeface="Inter"/>
                <a:ea typeface="Inter"/>
                <a:cs typeface="Inter"/>
                <a:sym typeface="Inter"/>
              </a:rPr>
              <a:t>Redirect or block attempts to use unsanctioned AI applications.</a:t>
            </a:r>
            <a:endParaRPr sz="1200">
              <a:solidFill>
                <a:schemeClr val="dk1"/>
              </a:solidFill>
              <a:latin typeface="Inter"/>
              <a:ea typeface="Inter"/>
              <a:cs typeface="Inter"/>
              <a:sym typeface="Inter"/>
            </a:endParaRPr>
          </a:p>
          <a:p>
            <a:pPr indent="-304800" lvl="0" marL="457200" rtl="0" algn="l">
              <a:lnSpc>
                <a:spcPct val="115000"/>
              </a:lnSpc>
              <a:spcBef>
                <a:spcPts val="0"/>
              </a:spcBef>
              <a:spcAft>
                <a:spcPts val="0"/>
              </a:spcAft>
              <a:buClr>
                <a:schemeClr val="dk1"/>
              </a:buClr>
              <a:buSzPts val="1200"/>
              <a:buFont typeface="Inter"/>
              <a:buChar char="●"/>
            </a:pPr>
            <a:r>
              <a:rPr lang="en-US" sz="1200">
                <a:solidFill>
                  <a:schemeClr val="dk1"/>
                </a:solidFill>
                <a:latin typeface="Inter"/>
                <a:ea typeface="Inter"/>
                <a:cs typeface="Inter"/>
                <a:sym typeface="Inter"/>
              </a:rPr>
              <a:t>Provide clear notices to employees when they attempt to use non-approved tools.</a:t>
            </a:r>
            <a:br>
              <a:rPr lang="en-US" sz="1200">
                <a:solidFill>
                  <a:schemeClr val="dk1"/>
                </a:solidFill>
                <a:latin typeface="Inter"/>
                <a:ea typeface="Inter"/>
                <a:cs typeface="Inter"/>
                <a:sym typeface="Inter"/>
              </a:rPr>
            </a:br>
            <a:endParaRPr sz="1200">
              <a:solidFill>
                <a:schemeClr val="dk1"/>
              </a:solidFill>
              <a:latin typeface="Inter"/>
              <a:ea typeface="Inter"/>
              <a:cs typeface="Inter"/>
              <a:sym typeface="Inter"/>
            </a:endParaRPr>
          </a:p>
          <a:p>
            <a:pPr indent="0" lvl="0" marL="0" rtl="0" algn="l">
              <a:lnSpc>
                <a:spcPct val="115000"/>
              </a:lnSpc>
              <a:spcBef>
                <a:spcPts val="1200"/>
              </a:spcBef>
              <a:spcAft>
                <a:spcPts val="0"/>
              </a:spcAft>
              <a:buClr>
                <a:schemeClr val="dk1"/>
              </a:buClr>
              <a:buSzPts val="1100"/>
              <a:buFont typeface="Arial"/>
              <a:buNone/>
            </a:pPr>
            <a:r>
              <a:rPr b="1" lang="en-US">
                <a:solidFill>
                  <a:schemeClr val="dk1"/>
                </a:solidFill>
                <a:latin typeface="Inter"/>
                <a:ea typeface="Inter"/>
                <a:cs typeface="Inter"/>
                <a:sym typeface="Inter"/>
              </a:rPr>
              <a:t>2. Data Guardrails for Sensitive Information</a:t>
            </a:r>
            <a:endParaRPr b="1">
              <a:solidFill>
                <a:schemeClr val="dk1"/>
              </a:solidFill>
              <a:latin typeface="Inter"/>
              <a:ea typeface="Inter"/>
              <a:cs typeface="Inter"/>
              <a:sym typeface="Inter"/>
            </a:endParaRPr>
          </a:p>
          <a:p>
            <a:pPr indent="-304800" lvl="0" marL="457200" rtl="0" algn="l">
              <a:lnSpc>
                <a:spcPct val="115000"/>
              </a:lnSpc>
              <a:spcBef>
                <a:spcPts val="1200"/>
              </a:spcBef>
              <a:spcAft>
                <a:spcPts val="0"/>
              </a:spcAft>
              <a:buClr>
                <a:schemeClr val="dk1"/>
              </a:buClr>
              <a:buSzPts val="1200"/>
              <a:buFont typeface="Inter"/>
              <a:buChar char="●"/>
            </a:pPr>
            <a:r>
              <a:rPr lang="en-US" sz="1200">
                <a:solidFill>
                  <a:schemeClr val="dk1"/>
                </a:solidFill>
                <a:latin typeface="Inter"/>
                <a:ea typeface="Inter"/>
                <a:cs typeface="Inter"/>
                <a:sym typeface="Inter"/>
              </a:rPr>
              <a:t>Apply stronger controls to sensitive data types (financials, customer records, source code).</a:t>
            </a:r>
            <a:endParaRPr sz="1200">
              <a:solidFill>
                <a:schemeClr val="dk1"/>
              </a:solidFill>
              <a:latin typeface="Inter"/>
              <a:ea typeface="Inter"/>
              <a:cs typeface="Inter"/>
              <a:sym typeface="Inter"/>
            </a:endParaRPr>
          </a:p>
          <a:p>
            <a:pPr indent="-304800" lvl="0" marL="457200" rtl="0" algn="l">
              <a:lnSpc>
                <a:spcPct val="115000"/>
              </a:lnSpc>
              <a:spcBef>
                <a:spcPts val="0"/>
              </a:spcBef>
              <a:spcAft>
                <a:spcPts val="0"/>
              </a:spcAft>
              <a:buClr>
                <a:schemeClr val="dk1"/>
              </a:buClr>
              <a:buSzPts val="1200"/>
              <a:buFont typeface="Inter"/>
              <a:buChar char="●"/>
            </a:pPr>
            <a:r>
              <a:rPr lang="en-US" sz="1200">
                <a:solidFill>
                  <a:schemeClr val="dk1"/>
                </a:solidFill>
                <a:latin typeface="Inter"/>
                <a:ea typeface="Inter"/>
                <a:cs typeface="Inter"/>
                <a:sym typeface="Inter"/>
              </a:rPr>
              <a:t>Limit personal or non-business use of sanctioned AI platforms.</a:t>
            </a:r>
            <a:endParaRPr sz="1200">
              <a:solidFill>
                <a:schemeClr val="dk1"/>
              </a:solidFill>
              <a:latin typeface="Inter"/>
              <a:ea typeface="Inter"/>
              <a:cs typeface="Inter"/>
              <a:sym typeface="Inter"/>
            </a:endParaRPr>
          </a:p>
          <a:p>
            <a:pPr indent="-298450" lvl="0" marL="457200" rtl="0" algn="l">
              <a:lnSpc>
                <a:spcPct val="115000"/>
              </a:lnSpc>
              <a:spcBef>
                <a:spcPts val="0"/>
              </a:spcBef>
              <a:spcAft>
                <a:spcPts val="0"/>
              </a:spcAft>
              <a:buClr>
                <a:schemeClr val="dk1"/>
              </a:buClr>
              <a:buSzPts val="1100"/>
              <a:buFont typeface="Inter"/>
              <a:buChar char="●"/>
            </a:pPr>
            <a:r>
              <a:rPr lang="en-US" sz="1200">
                <a:solidFill>
                  <a:schemeClr val="dk1"/>
                </a:solidFill>
                <a:latin typeface="Inter"/>
                <a:ea typeface="Inter"/>
                <a:cs typeface="Inter"/>
                <a:sym typeface="Inter"/>
              </a:rPr>
              <a:t>Enforce guardrails at the browser level: uploads, copy/paste, downloads, and session policies.</a:t>
            </a:r>
            <a:br>
              <a:rPr lang="en-US" sz="1100">
                <a:solidFill>
                  <a:schemeClr val="dk1"/>
                </a:solidFill>
                <a:latin typeface="Inter"/>
                <a:ea typeface="Inter"/>
                <a:cs typeface="Inter"/>
                <a:sym typeface="Inter"/>
              </a:rPr>
            </a:br>
            <a:endParaRPr sz="1100">
              <a:solidFill>
                <a:schemeClr val="dk1"/>
              </a:solidFill>
              <a:latin typeface="Inter"/>
              <a:ea typeface="Inter"/>
              <a:cs typeface="Inter"/>
              <a:sym typeface="Inter"/>
            </a:endParaRPr>
          </a:p>
          <a:p>
            <a:pPr indent="0" lvl="0" marL="0" marR="0" rtl="0" algn="l">
              <a:lnSpc>
                <a:spcPct val="115000"/>
              </a:lnSpc>
              <a:spcBef>
                <a:spcPts val="1200"/>
              </a:spcBef>
              <a:spcAft>
                <a:spcPts val="0"/>
              </a:spcAft>
              <a:buClr>
                <a:srgbClr val="000000"/>
              </a:buClr>
              <a:buSzPts val="1100"/>
              <a:buFont typeface="Arial"/>
              <a:buNone/>
            </a:pPr>
            <a:r>
              <a:t/>
            </a:r>
            <a:endParaRPr sz="1300">
              <a:solidFill>
                <a:schemeClr val="dk1"/>
              </a:solidFill>
              <a:latin typeface="Inter"/>
              <a:ea typeface="Inter"/>
              <a:cs typeface="Inter"/>
              <a:sym typeface="Inte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B2C69"/>
            </a:gs>
            <a:gs pos="100000">
              <a:srgbClr val="09112E"/>
            </a:gs>
          </a:gsLst>
          <a:lin ang="5400012" scaled="0"/>
        </a:gradFill>
      </p:bgPr>
    </p:bg>
    <p:spTree>
      <p:nvGrpSpPr>
        <p:cNvPr id="284" name="Shape 284"/>
        <p:cNvGrpSpPr/>
        <p:nvPr/>
      </p:nvGrpSpPr>
      <p:grpSpPr>
        <a:xfrm>
          <a:off x="0" y="0"/>
          <a:ext cx="0" cy="0"/>
          <a:chOff x="0" y="0"/>
          <a:chExt cx="0" cy="0"/>
        </a:xfrm>
      </p:grpSpPr>
      <p:sp>
        <p:nvSpPr>
          <p:cNvPr id="285" name="Google Shape;285;p16"/>
          <p:cNvSpPr txBox="1"/>
          <p:nvPr/>
        </p:nvSpPr>
        <p:spPr>
          <a:xfrm>
            <a:off x="799500" y="1645950"/>
            <a:ext cx="7545000" cy="185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Sora"/>
                <a:ea typeface="Sora"/>
                <a:cs typeface="Sora"/>
                <a:sym typeface="Sora"/>
              </a:rPr>
              <a:t>Template for CISO GenAI Presentation to Board or AI Committee</a:t>
            </a:r>
            <a:endParaRPr b="1" i="0" sz="3200" u="none" cap="none" strike="noStrike">
              <a:solidFill>
                <a:schemeClr val="lt1"/>
              </a:solidFill>
              <a:latin typeface="Sora"/>
              <a:ea typeface="Sora"/>
              <a:cs typeface="Sora"/>
              <a:sym typeface="Sora"/>
            </a:endParaRPr>
          </a:p>
        </p:txBody>
      </p:sp>
      <p:pic>
        <p:nvPicPr>
          <p:cNvPr id="286" name="Google Shape;286;p16"/>
          <p:cNvPicPr preferRelativeResize="0"/>
          <p:nvPr/>
        </p:nvPicPr>
        <p:blipFill rotWithShape="1">
          <a:blip r:embed="rId3">
            <a:alphaModFix/>
          </a:blip>
          <a:srcRect b="0" l="0" r="0" t="0"/>
          <a:stretch/>
        </p:blipFill>
        <p:spPr>
          <a:xfrm>
            <a:off x="289801" y="4670449"/>
            <a:ext cx="1444625" cy="278825"/>
          </a:xfrm>
          <a:prstGeom prst="rect">
            <a:avLst/>
          </a:prstGeom>
          <a:noFill/>
          <a:ln>
            <a:noFill/>
          </a:ln>
        </p:spPr>
      </p:pic>
      <p:sp>
        <p:nvSpPr>
          <p:cNvPr id="287" name="Google Shape;287;p16"/>
          <p:cNvSpPr/>
          <p:nvPr/>
        </p:nvSpPr>
        <p:spPr>
          <a:xfrm>
            <a:off x="6456000" y="780600"/>
            <a:ext cx="2688000" cy="315300"/>
          </a:xfrm>
          <a:prstGeom prst="rect">
            <a:avLst/>
          </a:prstGeom>
          <a:solidFill>
            <a:srgbClr val="CC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Delete this slide before use</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7"/>
          <p:cNvSpPr txBox="1"/>
          <p:nvPr/>
        </p:nvSpPr>
        <p:spPr>
          <a:xfrm>
            <a:off x="229725" y="228600"/>
            <a:ext cx="8679300" cy="57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US" sz="2400" u="none" cap="none" strike="noStrike">
                <a:solidFill>
                  <a:schemeClr val="dk1"/>
                </a:solidFill>
                <a:latin typeface="Sora"/>
                <a:ea typeface="Sora"/>
                <a:cs typeface="Sora"/>
                <a:sym typeface="Sora"/>
              </a:rPr>
              <a:t>If you found these slides helpful</a:t>
            </a:r>
            <a:endParaRPr b="1" i="0" sz="2400" u="none" cap="none" strike="noStrike">
              <a:solidFill>
                <a:schemeClr val="dk1"/>
              </a:solidFill>
              <a:latin typeface="Sora"/>
              <a:ea typeface="Sora"/>
              <a:cs typeface="Sora"/>
              <a:sym typeface="Sora"/>
            </a:endParaRPr>
          </a:p>
          <a:p>
            <a:pPr indent="0" lvl="0" marL="0" marR="0" rtl="0" algn="l">
              <a:lnSpc>
                <a:spcPct val="100000"/>
              </a:lnSpc>
              <a:spcBef>
                <a:spcPts val="0"/>
              </a:spcBef>
              <a:spcAft>
                <a:spcPts val="0"/>
              </a:spcAft>
              <a:buClr>
                <a:schemeClr val="dk1"/>
              </a:buClr>
              <a:buSzPts val="2800"/>
              <a:buFont typeface="Arial"/>
              <a:buNone/>
            </a:pPr>
            <a:r>
              <a:t/>
            </a:r>
            <a:endParaRPr b="1" i="0" sz="2400" u="none" cap="none" strike="noStrike">
              <a:solidFill>
                <a:schemeClr val="dk1"/>
              </a:solidFill>
              <a:latin typeface="Sora"/>
              <a:ea typeface="Sora"/>
              <a:cs typeface="Sora"/>
              <a:sym typeface="Sora"/>
            </a:endParaRPr>
          </a:p>
        </p:txBody>
      </p:sp>
      <p:sp>
        <p:nvSpPr>
          <p:cNvPr id="293" name="Google Shape;293;p17"/>
          <p:cNvSpPr txBox="1"/>
          <p:nvPr>
            <p:ph idx="1" type="body"/>
          </p:nvPr>
        </p:nvSpPr>
        <p:spPr>
          <a:xfrm>
            <a:off x="321900" y="847115"/>
            <a:ext cx="6134100" cy="723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200"/>
              </a:spcBef>
              <a:spcAft>
                <a:spcPts val="0"/>
              </a:spcAft>
              <a:buNone/>
            </a:pPr>
            <a:r>
              <a:rPr b="1" lang="en-US" sz="1200">
                <a:solidFill>
                  <a:schemeClr val="dk1"/>
                </a:solidFill>
                <a:latin typeface="Inter"/>
                <a:ea typeface="Inter"/>
                <a:cs typeface="Inter"/>
                <a:sym typeface="Inter"/>
              </a:rPr>
              <a:t>All of the data points and use cases shown in these slides are from Keep Aware clients. Keep Aware brings deep visibility and robust detection and response to every browser in the enterprise. </a:t>
            </a:r>
            <a:endParaRPr b="1" sz="1100">
              <a:solidFill>
                <a:schemeClr val="dk1"/>
              </a:solidFill>
            </a:endParaRPr>
          </a:p>
        </p:txBody>
      </p:sp>
      <p:pic>
        <p:nvPicPr>
          <p:cNvPr id="294" name="Google Shape;294;p17"/>
          <p:cNvPicPr preferRelativeResize="0"/>
          <p:nvPr/>
        </p:nvPicPr>
        <p:blipFill rotWithShape="1">
          <a:blip r:embed="rId3">
            <a:alphaModFix/>
          </a:blip>
          <a:srcRect b="0" l="0" r="0" t="0"/>
          <a:stretch/>
        </p:blipFill>
        <p:spPr>
          <a:xfrm>
            <a:off x="229723" y="4786850"/>
            <a:ext cx="1191669" cy="230006"/>
          </a:xfrm>
          <a:prstGeom prst="rect">
            <a:avLst/>
          </a:prstGeom>
          <a:noFill/>
          <a:ln>
            <a:noFill/>
          </a:ln>
        </p:spPr>
      </p:pic>
      <p:sp>
        <p:nvSpPr>
          <p:cNvPr id="295" name="Google Shape;295;p17"/>
          <p:cNvSpPr/>
          <p:nvPr/>
        </p:nvSpPr>
        <p:spPr>
          <a:xfrm>
            <a:off x="6456000" y="780600"/>
            <a:ext cx="2688000" cy="315300"/>
          </a:xfrm>
          <a:prstGeom prst="rect">
            <a:avLst/>
          </a:prstGeom>
          <a:solidFill>
            <a:srgbClr val="CC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Delete this slide before use</a:t>
            </a:r>
            <a:endParaRPr b="0" i="0" sz="1400" u="none" cap="none" strike="noStrike">
              <a:solidFill>
                <a:schemeClr val="lt1"/>
              </a:solidFill>
              <a:latin typeface="Arial"/>
              <a:ea typeface="Arial"/>
              <a:cs typeface="Arial"/>
              <a:sym typeface="Arial"/>
            </a:endParaRPr>
          </a:p>
        </p:txBody>
      </p:sp>
      <p:sp>
        <p:nvSpPr>
          <p:cNvPr id="296" name="Google Shape;296;p17"/>
          <p:cNvSpPr txBox="1"/>
          <p:nvPr/>
        </p:nvSpPr>
        <p:spPr>
          <a:xfrm>
            <a:off x="579225" y="1629475"/>
            <a:ext cx="6423000" cy="2336400"/>
          </a:xfrm>
          <a:prstGeom prst="rect">
            <a:avLst/>
          </a:prstGeom>
          <a:noFill/>
          <a:ln>
            <a:noFill/>
          </a:ln>
        </p:spPr>
        <p:txBody>
          <a:bodyPr anchorCtr="0" anchor="t" bIns="91425" lIns="91425" spcFirstLastPara="1" rIns="91425" wrap="square" tIns="91425">
            <a:spAutoFit/>
          </a:bodyPr>
          <a:lstStyle/>
          <a:p>
            <a:pPr indent="-304800" lvl="0" marL="457200" rtl="0" algn="l">
              <a:spcBef>
                <a:spcPts val="1200"/>
              </a:spcBef>
              <a:spcAft>
                <a:spcPts val="0"/>
              </a:spcAft>
              <a:buClr>
                <a:schemeClr val="dk1"/>
              </a:buClr>
              <a:buSzPts val="1200"/>
              <a:buFont typeface="Inter"/>
              <a:buChar char="●"/>
            </a:pPr>
            <a:r>
              <a:rPr b="1" lang="en-US" sz="1200">
                <a:solidFill>
                  <a:schemeClr val="dk1"/>
                </a:solidFill>
                <a:latin typeface="Inter"/>
                <a:ea typeface="Inter"/>
                <a:cs typeface="Inter"/>
                <a:sym typeface="Inter"/>
              </a:rPr>
              <a:t>Lightweight, Browser-Native Architecture: </a:t>
            </a:r>
            <a:r>
              <a:rPr lang="en-US" sz="1200">
                <a:solidFill>
                  <a:schemeClr val="dk1"/>
                </a:solidFill>
                <a:latin typeface="Inter"/>
                <a:ea typeface="Inter"/>
                <a:cs typeface="Inter"/>
                <a:sym typeface="Inter"/>
              </a:rPr>
              <a:t>No new browsers. No agents. No tunneling, proxying, or decrypting traffic. Runs where users already work without compromising experience.</a:t>
            </a:r>
            <a:endParaRPr sz="1200">
              <a:solidFill>
                <a:schemeClr val="dk1"/>
              </a:solidFill>
              <a:latin typeface="Inter"/>
              <a:ea typeface="Inter"/>
              <a:cs typeface="Inter"/>
              <a:sym typeface="Inter"/>
            </a:endParaRPr>
          </a:p>
          <a:p>
            <a:pPr indent="-304800" lvl="0" marL="457200" rtl="0" algn="l">
              <a:spcBef>
                <a:spcPts val="1200"/>
              </a:spcBef>
              <a:spcAft>
                <a:spcPts val="0"/>
              </a:spcAft>
              <a:buClr>
                <a:schemeClr val="dk1"/>
              </a:buClr>
              <a:buSzPts val="1200"/>
              <a:buFont typeface="Inter"/>
              <a:buChar char="●"/>
            </a:pPr>
            <a:r>
              <a:rPr b="1" lang="en-US" sz="1200">
                <a:solidFill>
                  <a:schemeClr val="dk1"/>
                </a:solidFill>
                <a:latin typeface="Inter"/>
                <a:ea typeface="Inter"/>
                <a:cs typeface="Inter"/>
                <a:sym typeface="Inter"/>
              </a:rPr>
              <a:t>Visibility Across All SaaS &amp; Web Apps: </a:t>
            </a:r>
            <a:r>
              <a:rPr lang="en-US" sz="1200">
                <a:solidFill>
                  <a:schemeClr val="dk1"/>
                </a:solidFill>
                <a:latin typeface="Inter"/>
                <a:ea typeface="Inter"/>
                <a:cs typeface="Inter"/>
                <a:sym typeface="Inter"/>
              </a:rPr>
              <a:t>Understand user behavior, app usage, and data movement across both managed and shadow environments.</a:t>
            </a:r>
            <a:endParaRPr sz="1200">
              <a:solidFill>
                <a:schemeClr val="dk1"/>
              </a:solidFill>
              <a:latin typeface="Inter"/>
              <a:ea typeface="Inter"/>
              <a:cs typeface="Inter"/>
              <a:sym typeface="Inter"/>
            </a:endParaRPr>
          </a:p>
          <a:p>
            <a:pPr indent="-304800" lvl="0" marL="457200" rtl="0" algn="l">
              <a:spcBef>
                <a:spcPts val="1200"/>
              </a:spcBef>
              <a:spcAft>
                <a:spcPts val="0"/>
              </a:spcAft>
              <a:buClr>
                <a:schemeClr val="dk1"/>
              </a:buClr>
              <a:buSzPts val="1200"/>
              <a:buFont typeface="Inter"/>
              <a:buChar char="●"/>
            </a:pPr>
            <a:r>
              <a:rPr b="1" lang="en-US" sz="1200">
                <a:solidFill>
                  <a:schemeClr val="dk1"/>
                </a:solidFill>
                <a:latin typeface="Inter"/>
                <a:ea typeface="Inter"/>
                <a:cs typeface="Inter"/>
                <a:sym typeface="Inter"/>
              </a:rPr>
              <a:t>Real-Time Threat Prevention: </a:t>
            </a:r>
            <a:r>
              <a:rPr lang="en-US" sz="1200">
                <a:solidFill>
                  <a:schemeClr val="dk1"/>
                </a:solidFill>
                <a:latin typeface="Inter"/>
                <a:ea typeface="Inter"/>
                <a:cs typeface="Inter"/>
                <a:sym typeface="Inter"/>
              </a:rPr>
              <a:t>Block phishing, session hijacking, malicious extensions, and social engineering at the point of interaction.</a:t>
            </a:r>
            <a:endParaRPr sz="1200">
              <a:solidFill>
                <a:schemeClr val="dk1"/>
              </a:solidFill>
              <a:latin typeface="Inter"/>
              <a:ea typeface="Inter"/>
              <a:cs typeface="Inter"/>
              <a:sym typeface="Inter"/>
            </a:endParaRPr>
          </a:p>
          <a:p>
            <a:pPr indent="-304800" lvl="0" marL="457200" rtl="0" algn="l">
              <a:lnSpc>
                <a:spcPct val="115000"/>
              </a:lnSpc>
              <a:spcBef>
                <a:spcPts val="1200"/>
              </a:spcBef>
              <a:spcAft>
                <a:spcPts val="0"/>
              </a:spcAft>
              <a:buClr>
                <a:schemeClr val="dk1"/>
              </a:buClr>
              <a:buSzPts val="1200"/>
              <a:buFont typeface="Inter"/>
              <a:buChar char="●"/>
            </a:pPr>
            <a:r>
              <a:rPr b="1" lang="en-US" sz="1200">
                <a:solidFill>
                  <a:schemeClr val="dk1"/>
                </a:solidFill>
                <a:latin typeface="Inter"/>
                <a:ea typeface="Inter"/>
                <a:cs typeface="Inter"/>
                <a:sym typeface="Inter"/>
              </a:rPr>
              <a:t>Built for Security Teams: </a:t>
            </a:r>
            <a:r>
              <a:rPr lang="en-US" sz="1200">
                <a:solidFill>
                  <a:schemeClr val="dk1"/>
                </a:solidFill>
                <a:latin typeface="Inter"/>
                <a:ea typeface="Inter"/>
                <a:cs typeface="Inter"/>
                <a:sym typeface="Inter"/>
              </a:rPr>
              <a:t>Every action is API-driven, every event is inspectable. Full transparency and flexibility for detection engineering.</a:t>
            </a:r>
            <a:endParaRPr sz="1200">
              <a:solidFill>
                <a:schemeClr val="dk1"/>
              </a:solidFill>
              <a:latin typeface="Inter"/>
              <a:ea typeface="Inter"/>
              <a:cs typeface="Inter"/>
              <a:sym typeface="Inte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18" title="Group 50.png"/>
          <p:cNvPicPr preferRelativeResize="0"/>
          <p:nvPr/>
        </p:nvPicPr>
        <p:blipFill rotWithShape="1">
          <a:blip r:embed="rId3">
            <a:alphaModFix/>
          </a:blip>
          <a:srcRect b="13231" l="0" r="17052" t="0"/>
          <a:stretch/>
        </p:blipFill>
        <p:spPr>
          <a:xfrm>
            <a:off x="6619175" y="2731175"/>
            <a:ext cx="2524825" cy="2412125"/>
          </a:xfrm>
          <a:prstGeom prst="rect">
            <a:avLst/>
          </a:prstGeom>
          <a:noFill/>
          <a:ln>
            <a:noFill/>
          </a:ln>
        </p:spPr>
      </p:pic>
      <p:sp>
        <p:nvSpPr>
          <p:cNvPr id="302" name="Google Shape;302;p18"/>
          <p:cNvSpPr txBox="1"/>
          <p:nvPr>
            <p:ph idx="1" type="body"/>
          </p:nvPr>
        </p:nvSpPr>
        <p:spPr>
          <a:xfrm>
            <a:off x="443150" y="1654975"/>
            <a:ext cx="3032700" cy="2285400"/>
          </a:xfrm>
          <a:prstGeom prst="rect">
            <a:avLst/>
          </a:prstGeom>
          <a:noFill/>
          <a:ln>
            <a:noFill/>
          </a:ln>
        </p:spPr>
        <p:txBody>
          <a:bodyPr anchorCtr="0" anchor="ctr" bIns="0" lIns="0" spcFirstLastPara="1" rIns="0" wrap="square" tIns="0">
            <a:noAutofit/>
          </a:bodyPr>
          <a:lstStyle/>
          <a:p>
            <a:pPr indent="0" lvl="0" marL="0" rtl="0" algn="l">
              <a:lnSpc>
                <a:spcPct val="114000"/>
              </a:lnSpc>
              <a:spcBef>
                <a:spcPts val="0"/>
              </a:spcBef>
              <a:spcAft>
                <a:spcPts val="0"/>
              </a:spcAft>
              <a:buSzPts val="1800"/>
              <a:buNone/>
            </a:pPr>
            <a:r>
              <a:rPr b="1" lang="en-US">
                <a:solidFill>
                  <a:schemeClr val="dk1"/>
                </a:solidFill>
                <a:latin typeface="Sora"/>
                <a:ea typeface="Sora"/>
                <a:cs typeface="Sora"/>
                <a:sym typeface="Sora"/>
              </a:rPr>
              <a:t>See how Keep Aware secures the browser</a:t>
            </a:r>
            <a:endParaRPr b="1" sz="1200">
              <a:solidFill>
                <a:schemeClr val="dk1"/>
              </a:solidFill>
              <a:latin typeface="Inter"/>
              <a:ea typeface="Inter"/>
              <a:cs typeface="Inter"/>
              <a:sym typeface="Inter"/>
            </a:endParaRPr>
          </a:p>
          <a:p>
            <a:pPr indent="0" lvl="0" marL="0" rtl="0" algn="l">
              <a:lnSpc>
                <a:spcPct val="114000"/>
              </a:lnSpc>
              <a:spcBef>
                <a:spcPts val="0"/>
              </a:spcBef>
              <a:spcAft>
                <a:spcPts val="0"/>
              </a:spcAft>
              <a:buSzPts val="1800"/>
              <a:buNone/>
            </a:pPr>
            <a:r>
              <a:t/>
            </a:r>
            <a:endParaRPr b="1" sz="1200">
              <a:solidFill>
                <a:schemeClr val="dk1"/>
              </a:solidFill>
              <a:latin typeface="Inter"/>
              <a:ea typeface="Inter"/>
              <a:cs typeface="Inter"/>
              <a:sym typeface="Inter"/>
            </a:endParaRPr>
          </a:p>
          <a:p>
            <a:pPr indent="0" lvl="0" marL="0" rtl="0" algn="l">
              <a:lnSpc>
                <a:spcPct val="114000"/>
              </a:lnSpc>
              <a:spcBef>
                <a:spcPts val="0"/>
              </a:spcBef>
              <a:spcAft>
                <a:spcPts val="0"/>
              </a:spcAft>
              <a:buSzPts val="1800"/>
              <a:buNone/>
            </a:pPr>
            <a:r>
              <a:rPr lang="en-US" sz="1200">
                <a:solidFill>
                  <a:schemeClr val="dk1"/>
                </a:solidFill>
                <a:latin typeface="Inter"/>
                <a:ea typeface="Inter"/>
                <a:cs typeface="Inter"/>
                <a:sym typeface="Inter"/>
              </a:rPr>
              <a:t>https://keepaware.com</a:t>
            </a:r>
            <a:endParaRPr sz="1200">
              <a:solidFill>
                <a:schemeClr val="dk1"/>
              </a:solidFill>
              <a:latin typeface="Inter"/>
              <a:ea typeface="Inter"/>
              <a:cs typeface="Inter"/>
              <a:sym typeface="Inter"/>
            </a:endParaRPr>
          </a:p>
        </p:txBody>
      </p:sp>
      <p:pic>
        <p:nvPicPr>
          <p:cNvPr id="303" name="Google Shape;303;p18"/>
          <p:cNvPicPr preferRelativeResize="0"/>
          <p:nvPr/>
        </p:nvPicPr>
        <p:blipFill rotWithShape="1">
          <a:blip r:embed="rId4">
            <a:alphaModFix/>
          </a:blip>
          <a:srcRect b="0" l="0" r="0" t="0"/>
          <a:stretch/>
        </p:blipFill>
        <p:spPr>
          <a:xfrm>
            <a:off x="229723" y="4786850"/>
            <a:ext cx="1191669" cy="230006"/>
          </a:xfrm>
          <a:prstGeom prst="rect">
            <a:avLst/>
          </a:prstGeom>
          <a:noFill/>
          <a:ln>
            <a:noFill/>
          </a:ln>
        </p:spPr>
      </p:pic>
      <p:cxnSp>
        <p:nvCxnSpPr>
          <p:cNvPr id="304" name="Google Shape;304;p18"/>
          <p:cNvCxnSpPr/>
          <p:nvPr/>
        </p:nvCxnSpPr>
        <p:spPr>
          <a:xfrm>
            <a:off x="3643175" y="758055"/>
            <a:ext cx="0" cy="3963600"/>
          </a:xfrm>
          <a:prstGeom prst="straightConnector1">
            <a:avLst/>
          </a:prstGeom>
          <a:noFill/>
          <a:ln cap="flat" cmpd="sng" w="9525">
            <a:solidFill>
              <a:srgbClr val="ACB1B7"/>
            </a:solidFill>
            <a:prstDash val="solid"/>
            <a:round/>
            <a:headEnd len="sm" w="sm" type="none"/>
            <a:tailEnd len="sm" w="sm" type="none"/>
          </a:ln>
        </p:spPr>
      </p:cxnSp>
      <p:sp>
        <p:nvSpPr>
          <p:cNvPr id="305" name="Google Shape;305;p18"/>
          <p:cNvSpPr/>
          <p:nvPr/>
        </p:nvSpPr>
        <p:spPr>
          <a:xfrm>
            <a:off x="6456000" y="780600"/>
            <a:ext cx="2688000" cy="315300"/>
          </a:xfrm>
          <a:prstGeom prst="rect">
            <a:avLst/>
          </a:prstGeom>
          <a:solidFill>
            <a:srgbClr val="CC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Delete this slide before use</a:t>
            </a:r>
            <a:endParaRPr b="0" i="0" sz="1400" u="none" cap="none" strike="noStrike">
              <a:solidFill>
                <a:schemeClr val="lt1"/>
              </a:solidFill>
              <a:latin typeface="Arial"/>
              <a:ea typeface="Arial"/>
              <a:cs typeface="Arial"/>
              <a:sym typeface="Arial"/>
            </a:endParaRPr>
          </a:p>
        </p:txBody>
      </p:sp>
      <p:pic>
        <p:nvPicPr>
          <p:cNvPr id="306" name="Google Shape;306;p18"/>
          <p:cNvPicPr preferRelativeResize="0"/>
          <p:nvPr/>
        </p:nvPicPr>
        <p:blipFill rotWithShape="1">
          <a:blip r:embed="rId5">
            <a:alphaModFix/>
          </a:blip>
          <a:srcRect b="17355" l="0" r="0" t="0"/>
          <a:stretch/>
        </p:blipFill>
        <p:spPr>
          <a:xfrm>
            <a:off x="3810500" y="1627700"/>
            <a:ext cx="5162900" cy="26419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txBox="1"/>
          <p:nvPr>
            <p:ph idx="1" type="body"/>
          </p:nvPr>
        </p:nvSpPr>
        <p:spPr>
          <a:xfrm>
            <a:off x="316925" y="972500"/>
            <a:ext cx="6139200" cy="3540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1200"/>
              </a:spcBef>
              <a:spcAft>
                <a:spcPts val="0"/>
              </a:spcAft>
              <a:buSzPts val="1800"/>
              <a:buNone/>
            </a:pPr>
            <a:r>
              <a:rPr lang="en-US" sz="1100">
                <a:solidFill>
                  <a:schemeClr val="dk1"/>
                </a:solidFill>
                <a:latin typeface="Inter"/>
                <a:ea typeface="Inter"/>
                <a:cs typeface="Inter"/>
                <a:sym typeface="Inter"/>
              </a:rPr>
              <a:t>This presentation template is designed to help CISOs organize board-level reporting on AI usage, risk, and governance. It works for board of directors or AI committee updates.</a:t>
            </a:r>
            <a:endParaRPr sz="1100">
              <a:solidFill>
                <a:schemeClr val="dk1"/>
              </a:solidFill>
              <a:latin typeface="Inter"/>
              <a:ea typeface="Inter"/>
              <a:cs typeface="Inter"/>
              <a:sym typeface="Inter"/>
            </a:endParaRPr>
          </a:p>
          <a:p>
            <a:pPr indent="0" lvl="0" marL="0" rtl="0" algn="l">
              <a:lnSpc>
                <a:spcPct val="115000"/>
              </a:lnSpc>
              <a:spcBef>
                <a:spcPts val="1200"/>
              </a:spcBef>
              <a:spcAft>
                <a:spcPts val="0"/>
              </a:spcAft>
              <a:buClr>
                <a:schemeClr val="dk1"/>
              </a:buClr>
              <a:buSzPts val="1100"/>
              <a:buFont typeface="Arial"/>
              <a:buNone/>
            </a:pPr>
            <a:r>
              <a:rPr b="1" lang="en-US" sz="1100">
                <a:solidFill>
                  <a:schemeClr val="dk1"/>
                </a:solidFill>
              </a:rPr>
              <a:t>Directions</a:t>
            </a:r>
            <a:endParaRPr b="1"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sz="1100">
                <a:solidFill>
                  <a:schemeClr val="dk1"/>
                </a:solidFill>
              </a:rPr>
              <a:t>The core presentation is composed of 6 primary slides and supporting speaker notes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Customize these slides with your organization’s specific AI use cases, risks, and policies.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Replace the placeholder visuals (marked with </a:t>
            </a:r>
            <a:r>
              <a:rPr lang="en-US" sz="1100">
                <a:solidFill>
                  <a:schemeClr val="accent5"/>
                </a:solidFill>
              </a:rPr>
              <a:t>[ </a:t>
            </a:r>
            <a:r>
              <a:rPr b="1" lang="en-US" sz="1100">
                <a:solidFill>
                  <a:schemeClr val="accent5"/>
                </a:solidFill>
              </a:rPr>
              <a:t>placeholder</a:t>
            </a:r>
            <a:r>
              <a:rPr lang="en-US" sz="1100">
                <a:solidFill>
                  <a:schemeClr val="accent5"/>
                </a:solidFill>
              </a:rPr>
              <a:t> ]</a:t>
            </a:r>
            <a:r>
              <a:rPr lang="en-US" sz="1100">
                <a:solidFill>
                  <a:schemeClr val="dk1"/>
                </a:solidFill>
              </a:rPr>
              <a:t>) with your own data or metrics.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Review the </a:t>
            </a:r>
            <a:r>
              <a:rPr lang="en-US" sz="1100">
                <a:solidFill>
                  <a:schemeClr val="dk1"/>
                </a:solidFill>
                <a:extLst>
                  <a:ext uri="http://customooxmlschemas.google.com/">
                    <go:slidesCustomData xmlns:go="http://customooxmlschemas.google.com/" textRoundtripDataId="0"/>
                  </a:ext>
                </a:extLst>
              </a:rPr>
              <a:t>speaker notes</a:t>
            </a:r>
            <a:r>
              <a:rPr lang="en-US" sz="1100">
                <a:solidFill>
                  <a:schemeClr val="dk1"/>
                </a:solidFill>
              </a:rPr>
              <a:t> under each slide for guidance on what to emphasize.</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Use appendix slides, if provided, to go deeper into metrics, frameworks, or incident detail.</a:t>
            </a:r>
            <a:endParaRPr sz="1100">
              <a:solidFill>
                <a:schemeClr val="dk1"/>
              </a:solidFill>
            </a:endParaRPr>
          </a:p>
          <a:p>
            <a:pPr indent="0" lvl="0" marL="0" rtl="0" algn="l">
              <a:lnSpc>
                <a:spcPct val="115000"/>
              </a:lnSpc>
              <a:spcBef>
                <a:spcPts val="1200"/>
              </a:spcBef>
              <a:spcAft>
                <a:spcPts val="0"/>
              </a:spcAft>
              <a:buSzPts val="1800"/>
              <a:buNone/>
            </a:pPr>
            <a:r>
              <a:rPr b="1" lang="en-US" sz="1100">
                <a:solidFill>
                  <a:schemeClr val="dk1"/>
                </a:solidFill>
              </a:rPr>
              <a:t>Note:</a:t>
            </a:r>
            <a:r>
              <a:rPr lang="en-US" sz="1100">
                <a:solidFill>
                  <a:schemeClr val="dk1"/>
                </a:solidFill>
              </a:rPr>
              <a:t> The usage, risk, and control metrics shown in this deck can be automated with browser-level visibility platforms like Keep Aware. This template is vendor-neutral, but tools like Keep Aware can help CISOs answer these exact board questions with real data. </a:t>
            </a:r>
            <a:r>
              <a:rPr b="1" lang="en-US" sz="1100" u="sng">
                <a:solidFill>
                  <a:schemeClr val="hlink"/>
                </a:solidFill>
                <a:hlinkClick r:id="rId3"/>
              </a:rPr>
              <a:t>You can request a demo or start your free trial here.</a:t>
            </a:r>
            <a:endParaRPr b="1" sz="1100">
              <a:solidFill>
                <a:schemeClr val="dk1"/>
              </a:solidFill>
            </a:endParaRPr>
          </a:p>
          <a:p>
            <a:pPr indent="0" lvl="0" marL="0" rtl="0" algn="l">
              <a:lnSpc>
                <a:spcPct val="114000"/>
              </a:lnSpc>
              <a:spcBef>
                <a:spcPts val="1200"/>
              </a:spcBef>
              <a:spcAft>
                <a:spcPts val="0"/>
              </a:spcAft>
              <a:buClr>
                <a:schemeClr val="dk1"/>
              </a:buClr>
              <a:buSzPts val="1100"/>
              <a:buFont typeface="Arial"/>
              <a:buNone/>
            </a:pPr>
            <a:r>
              <a:t/>
            </a:r>
            <a:endParaRPr sz="1100">
              <a:solidFill>
                <a:schemeClr val="dk1"/>
              </a:solidFill>
              <a:latin typeface="Inter"/>
              <a:ea typeface="Inter"/>
              <a:cs typeface="Inter"/>
              <a:sym typeface="Inter"/>
            </a:endParaRPr>
          </a:p>
        </p:txBody>
      </p:sp>
      <p:sp>
        <p:nvSpPr>
          <p:cNvPr id="107" name="Google Shape;107;p2"/>
          <p:cNvSpPr txBox="1"/>
          <p:nvPr/>
        </p:nvSpPr>
        <p:spPr>
          <a:xfrm>
            <a:off x="229726" y="228600"/>
            <a:ext cx="6017700" cy="55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US" sz="2400" u="none" cap="none" strike="noStrike">
                <a:solidFill>
                  <a:schemeClr val="dk1"/>
                </a:solidFill>
                <a:latin typeface="Sora"/>
                <a:ea typeface="Sora"/>
                <a:cs typeface="Sora"/>
                <a:sym typeface="Sora"/>
              </a:rPr>
              <a:t>Using this presentation template</a:t>
            </a:r>
            <a:endParaRPr b="0" i="0" sz="1400" u="none" cap="none" strike="noStrike">
              <a:solidFill>
                <a:srgbClr val="000000"/>
              </a:solidFill>
              <a:latin typeface="Arial"/>
              <a:ea typeface="Arial"/>
              <a:cs typeface="Arial"/>
              <a:sym typeface="Arial"/>
            </a:endParaRPr>
          </a:p>
        </p:txBody>
      </p:sp>
      <p:pic>
        <p:nvPicPr>
          <p:cNvPr id="108" name="Google Shape;108;p2"/>
          <p:cNvPicPr preferRelativeResize="0"/>
          <p:nvPr/>
        </p:nvPicPr>
        <p:blipFill rotWithShape="1">
          <a:blip r:embed="rId4">
            <a:alphaModFix/>
          </a:blip>
          <a:srcRect b="0" l="0" r="0" t="0"/>
          <a:stretch/>
        </p:blipFill>
        <p:spPr>
          <a:xfrm>
            <a:off x="229723" y="4786850"/>
            <a:ext cx="1191671" cy="230006"/>
          </a:xfrm>
          <a:prstGeom prst="rect">
            <a:avLst/>
          </a:prstGeom>
          <a:noFill/>
          <a:ln>
            <a:noFill/>
          </a:ln>
        </p:spPr>
      </p:pic>
      <p:pic>
        <p:nvPicPr>
          <p:cNvPr descr="A black background with white lines&#10;&#10;Description automatically generated" id="109" name="Google Shape;109;p2"/>
          <p:cNvPicPr preferRelativeResize="0"/>
          <p:nvPr/>
        </p:nvPicPr>
        <p:blipFill rotWithShape="1">
          <a:blip r:embed="rId5">
            <a:alphaModFix/>
          </a:blip>
          <a:srcRect b="10355" l="0" r="0" t="0"/>
          <a:stretch/>
        </p:blipFill>
        <p:spPr>
          <a:xfrm flipH="1" rot="10800000">
            <a:off x="5265390" y="-1"/>
            <a:ext cx="3842348" cy="2311038"/>
          </a:xfrm>
          <a:prstGeom prst="rect">
            <a:avLst/>
          </a:prstGeom>
          <a:noFill/>
          <a:ln>
            <a:noFill/>
          </a:ln>
        </p:spPr>
      </p:pic>
      <p:sp>
        <p:nvSpPr>
          <p:cNvPr id="110" name="Google Shape;110;p2"/>
          <p:cNvSpPr/>
          <p:nvPr/>
        </p:nvSpPr>
        <p:spPr>
          <a:xfrm>
            <a:off x="6456000" y="780600"/>
            <a:ext cx="2688000" cy="315300"/>
          </a:xfrm>
          <a:prstGeom prst="rect">
            <a:avLst/>
          </a:prstGeom>
          <a:solidFill>
            <a:srgbClr val="CC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Delete this slide before use</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3"/>
          <p:cNvSpPr txBox="1"/>
          <p:nvPr>
            <p:ph idx="1" type="body"/>
          </p:nvPr>
        </p:nvSpPr>
        <p:spPr>
          <a:xfrm>
            <a:off x="316925" y="1186375"/>
            <a:ext cx="6636300" cy="3326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1200"/>
              </a:spcBef>
              <a:spcAft>
                <a:spcPts val="0"/>
              </a:spcAft>
              <a:buSzPts val="1800"/>
              <a:buNone/>
            </a:pPr>
            <a:r>
              <a:t/>
            </a:r>
            <a:endParaRPr sz="1100">
              <a:solidFill>
                <a:schemeClr val="dk1"/>
              </a:solidFill>
            </a:endParaRPr>
          </a:p>
          <a:p>
            <a:pPr indent="0" lvl="0" marL="0" rtl="0" algn="l">
              <a:lnSpc>
                <a:spcPct val="115000"/>
              </a:lnSpc>
              <a:spcBef>
                <a:spcPts val="1200"/>
              </a:spcBef>
              <a:spcAft>
                <a:spcPts val="0"/>
              </a:spcAft>
              <a:buSzPts val="1800"/>
              <a:buNone/>
            </a:pPr>
            <a:r>
              <a:rPr lang="en-US" sz="1100">
                <a:solidFill>
                  <a:schemeClr val="dk1"/>
                </a:solidFill>
              </a:rPr>
              <a:t>Remember: you are speaking about AI and security to leaders who may not have deep technical expertise.</a:t>
            </a:r>
            <a:endParaRPr sz="1100">
              <a:solidFill>
                <a:schemeClr val="dk1"/>
              </a:solidFill>
            </a:endParaRPr>
          </a:p>
          <a:p>
            <a:pPr indent="0" lvl="0" marL="0" rtl="0" algn="l">
              <a:lnSpc>
                <a:spcPct val="115000"/>
              </a:lnSpc>
              <a:spcBef>
                <a:spcPts val="1200"/>
              </a:spcBef>
              <a:spcAft>
                <a:spcPts val="0"/>
              </a:spcAft>
              <a:buSzPts val="1800"/>
              <a:buNone/>
            </a:pPr>
            <a:r>
              <a:rPr lang="en-US" sz="1100">
                <a:solidFill>
                  <a:schemeClr val="dk1"/>
                </a:solidFill>
              </a:rPr>
              <a:t>Focus on </a:t>
            </a:r>
            <a:r>
              <a:rPr i="1" lang="en-US" sz="1100">
                <a:solidFill>
                  <a:schemeClr val="dk1"/>
                </a:solidFill>
              </a:rPr>
              <a:t>where AI is being used</a:t>
            </a:r>
            <a:r>
              <a:rPr lang="en-US" sz="1100">
                <a:solidFill>
                  <a:schemeClr val="dk1"/>
                </a:solidFill>
              </a:rPr>
              <a:t>, </a:t>
            </a:r>
            <a:r>
              <a:rPr i="1" lang="en-US" sz="1100">
                <a:solidFill>
                  <a:schemeClr val="dk1"/>
                </a:solidFill>
              </a:rPr>
              <a:t>what risks it creates for sensitive data and compliance</a:t>
            </a:r>
            <a:r>
              <a:rPr lang="en-US" sz="1100">
                <a:solidFill>
                  <a:schemeClr val="dk1"/>
                </a:solidFill>
              </a:rPr>
              <a:t>, and </a:t>
            </a:r>
            <a:r>
              <a:rPr i="1" lang="en-US" sz="1100">
                <a:solidFill>
                  <a:schemeClr val="dk1"/>
                </a:solidFill>
              </a:rPr>
              <a:t>how governance and controls reduce those risks</a:t>
            </a:r>
            <a:r>
              <a:rPr lang="en-US" sz="1100">
                <a:solidFill>
                  <a:schemeClr val="dk1"/>
                </a:solidFill>
              </a:rPr>
              <a:t>.</a:t>
            </a:r>
            <a:endParaRPr sz="1100">
              <a:solidFill>
                <a:schemeClr val="dk1"/>
              </a:solidFill>
            </a:endParaRPr>
          </a:p>
          <a:p>
            <a:pPr indent="0" lvl="0" marL="0" rtl="0" algn="l">
              <a:lnSpc>
                <a:spcPct val="115000"/>
              </a:lnSpc>
              <a:spcBef>
                <a:spcPts val="1200"/>
              </a:spcBef>
              <a:spcAft>
                <a:spcPts val="0"/>
              </a:spcAft>
              <a:buSzPts val="1800"/>
              <a:buNone/>
            </a:pPr>
            <a:r>
              <a:rPr lang="en-US" sz="1100">
                <a:solidFill>
                  <a:schemeClr val="dk1"/>
                </a:solidFill>
              </a:rPr>
              <a:t>Translate technical risks into </a:t>
            </a:r>
            <a:r>
              <a:rPr b="1" lang="en-US" sz="1100">
                <a:solidFill>
                  <a:schemeClr val="dk1"/>
                </a:solidFill>
              </a:rPr>
              <a:t>business impact</a:t>
            </a:r>
            <a:r>
              <a:rPr lang="en-US" sz="1100">
                <a:solidFill>
                  <a:schemeClr val="dk1"/>
                </a:solidFill>
              </a:rPr>
              <a:t>: data leakage, regulatory exposure, and trust in company operations.</a:t>
            </a:r>
            <a:endParaRPr sz="1100">
              <a:solidFill>
                <a:schemeClr val="dk1"/>
              </a:solidFill>
            </a:endParaRPr>
          </a:p>
          <a:p>
            <a:pPr indent="0" lvl="0" marL="0" rtl="0" algn="l">
              <a:lnSpc>
                <a:spcPct val="115000"/>
              </a:lnSpc>
              <a:spcBef>
                <a:spcPts val="1200"/>
              </a:spcBef>
              <a:spcAft>
                <a:spcPts val="0"/>
              </a:spcAft>
              <a:buSzPts val="1800"/>
              <a:buNone/>
            </a:pPr>
            <a:r>
              <a:rPr lang="en-US" sz="1100">
                <a:solidFill>
                  <a:schemeClr val="dk1"/>
                </a:solidFill>
              </a:rPr>
              <a:t>Keep the story simple and compelling. Clarity inspires confidence more than detail. </a:t>
            </a:r>
            <a:r>
              <a:rPr b="1" lang="en-US" sz="1100">
                <a:solidFill>
                  <a:schemeClr val="dk1"/>
                </a:solidFill>
              </a:rPr>
              <a:t>But ultimately, you must back the story with data.</a:t>
            </a:r>
            <a:r>
              <a:rPr lang="en-US" sz="1100">
                <a:solidFill>
                  <a:schemeClr val="dk1"/>
                </a:solidFill>
              </a:rPr>
              <a:t> The board will want measurable answers: </a:t>
            </a:r>
            <a:r>
              <a:rPr i="1" lang="en-US" sz="1100">
                <a:solidFill>
                  <a:schemeClr val="dk1"/>
                </a:solidFill>
              </a:rPr>
              <a:t>Which AI tools are in use? How much sensitive data has been exposed or prevented from leaving? Are policies effective?</a:t>
            </a:r>
            <a:r>
              <a:rPr lang="en-US" sz="1100">
                <a:solidFill>
                  <a:schemeClr val="dk1"/>
                </a:solidFill>
              </a:rPr>
              <a:t> Without data, risk discussions remain abstract. With it, you can quantify impact, demonstrate control, and earn trust.</a:t>
            </a:r>
            <a:endParaRPr sz="1100">
              <a:solidFill>
                <a:schemeClr val="dk1"/>
              </a:solidFill>
            </a:endParaRPr>
          </a:p>
          <a:p>
            <a:pPr indent="0" lvl="0" marL="0" rtl="0" algn="l">
              <a:lnSpc>
                <a:spcPct val="115000"/>
              </a:lnSpc>
              <a:spcBef>
                <a:spcPts val="1200"/>
              </a:spcBef>
              <a:spcAft>
                <a:spcPts val="0"/>
              </a:spcAft>
              <a:buSzPts val="1800"/>
              <a:buNone/>
            </a:pPr>
            <a:br>
              <a:rPr lang="en-US" sz="1100">
                <a:solidFill>
                  <a:schemeClr val="dk1"/>
                </a:solidFill>
              </a:rPr>
            </a:br>
            <a:endParaRPr sz="1100">
              <a:solidFill>
                <a:schemeClr val="dk1"/>
              </a:solidFill>
            </a:endParaRPr>
          </a:p>
          <a:p>
            <a:pPr indent="0" lvl="0" marL="0" rtl="0" algn="l">
              <a:lnSpc>
                <a:spcPct val="115000"/>
              </a:lnSpc>
              <a:spcBef>
                <a:spcPts val="1200"/>
              </a:spcBef>
              <a:spcAft>
                <a:spcPts val="0"/>
              </a:spcAft>
              <a:buSzPts val="1800"/>
              <a:buNone/>
            </a:pPr>
            <a:r>
              <a:t/>
            </a:r>
            <a:endParaRPr sz="1100">
              <a:solidFill>
                <a:schemeClr val="dk1"/>
              </a:solidFill>
              <a:latin typeface="Inter"/>
              <a:ea typeface="Inter"/>
              <a:cs typeface="Inter"/>
              <a:sym typeface="Inter"/>
            </a:endParaRPr>
          </a:p>
          <a:p>
            <a:pPr indent="0" lvl="0" marL="0" rtl="0" algn="l">
              <a:lnSpc>
                <a:spcPct val="114000"/>
              </a:lnSpc>
              <a:spcBef>
                <a:spcPts val="1200"/>
              </a:spcBef>
              <a:spcAft>
                <a:spcPts val="0"/>
              </a:spcAft>
              <a:buClr>
                <a:schemeClr val="dk1"/>
              </a:buClr>
              <a:buSzPts val="1100"/>
              <a:buFont typeface="Arial"/>
              <a:buNone/>
            </a:pPr>
            <a:r>
              <a:t/>
            </a:r>
            <a:endParaRPr sz="1100">
              <a:solidFill>
                <a:schemeClr val="dk1"/>
              </a:solidFill>
              <a:latin typeface="Inter"/>
              <a:ea typeface="Inter"/>
              <a:cs typeface="Inter"/>
              <a:sym typeface="Inter"/>
            </a:endParaRPr>
          </a:p>
        </p:txBody>
      </p:sp>
      <p:sp>
        <p:nvSpPr>
          <p:cNvPr id="116" name="Google Shape;116;p3"/>
          <p:cNvSpPr txBox="1"/>
          <p:nvPr/>
        </p:nvSpPr>
        <p:spPr>
          <a:xfrm>
            <a:off x="229726" y="228600"/>
            <a:ext cx="6017700" cy="55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US" sz="2400" u="none" cap="none" strike="noStrike">
                <a:solidFill>
                  <a:schemeClr val="dk1"/>
                </a:solidFill>
                <a:latin typeface="Sora"/>
                <a:ea typeface="Sora"/>
                <a:cs typeface="Sora"/>
                <a:sym typeface="Sora"/>
              </a:rPr>
              <a:t>Communicating GenAI adoption and risk to your Organization</a:t>
            </a:r>
            <a:endParaRPr b="0" i="0" sz="1400" u="none" cap="none" strike="noStrike">
              <a:solidFill>
                <a:srgbClr val="000000"/>
              </a:solidFill>
              <a:latin typeface="Arial"/>
              <a:ea typeface="Arial"/>
              <a:cs typeface="Arial"/>
              <a:sym typeface="Arial"/>
            </a:endParaRPr>
          </a:p>
        </p:txBody>
      </p:sp>
      <p:pic>
        <p:nvPicPr>
          <p:cNvPr id="117" name="Google Shape;117;p3"/>
          <p:cNvPicPr preferRelativeResize="0"/>
          <p:nvPr/>
        </p:nvPicPr>
        <p:blipFill rotWithShape="1">
          <a:blip r:embed="rId3">
            <a:alphaModFix/>
          </a:blip>
          <a:srcRect b="0" l="0" r="0" t="0"/>
          <a:stretch/>
        </p:blipFill>
        <p:spPr>
          <a:xfrm>
            <a:off x="229723" y="4786850"/>
            <a:ext cx="1191669" cy="230006"/>
          </a:xfrm>
          <a:prstGeom prst="rect">
            <a:avLst/>
          </a:prstGeom>
          <a:noFill/>
          <a:ln>
            <a:noFill/>
          </a:ln>
        </p:spPr>
      </p:pic>
      <p:pic>
        <p:nvPicPr>
          <p:cNvPr descr="A black background with white lines&#10;&#10;Description automatically generated" id="118" name="Google Shape;118;p3"/>
          <p:cNvPicPr preferRelativeResize="0"/>
          <p:nvPr/>
        </p:nvPicPr>
        <p:blipFill rotWithShape="1">
          <a:blip r:embed="rId4">
            <a:alphaModFix/>
          </a:blip>
          <a:srcRect b="10354" l="0" r="0" t="0"/>
          <a:stretch/>
        </p:blipFill>
        <p:spPr>
          <a:xfrm flipH="1" rot="10800000">
            <a:off x="5265390" y="-1"/>
            <a:ext cx="3842348" cy="2311038"/>
          </a:xfrm>
          <a:prstGeom prst="rect">
            <a:avLst/>
          </a:prstGeom>
          <a:noFill/>
          <a:ln>
            <a:noFill/>
          </a:ln>
        </p:spPr>
      </p:pic>
      <p:sp>
        <p:nvSpPr>
          <p:cNvPr id="119" name="Google Shape;119;p3"/>
          <p:cNvSpPr/>
          <p:nvPr/>
        </p:nvSpPr>
        <p:spPr>
          <a:xfrm>
            <a:off x="6456000" y="780600"/>
            <a:ext cx="2688000" cy="315300"/>
          </a:xfrm>
          <a:prstGeom prst="rect">
            <a:avLst/>
          </a:prstGeom>
          <a:solidFill>
            <a:srgbClr val="CC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Delete this slide before use</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B2C69"/>
            </a:gs>
            <a:gs pos="100000">
              <a:srgbClr val="09112E"/>
            </a:gs>
          </a:gsLst>
          <a:lin ang="5400012" scaled="0"/>
        </a:gradFill>
      </p:bgPr>
    </p:bg>
    <p:spTree>
      <p:nvGrpSpPr>
        <p:cNvPr id="123" name="Shape 123"/>
        <p:cNvGrpSpPr/>
        <p:nvPr/>
      </p:nvGrpSpPr>
      <p:grpSpPr>
        <a:xfrm>
          <a:off x="0" y="0"/>
          <a:ext cx="0" cy="0"/>
          <a:chOff x="0" y="0"/>
          <a:chExt cx="0" cy="0"/>
        </a:xfrm>
      </p:grpSpPr>
      <p:sp>
        <p:nvSpPr>
          <p:cNvPr id="124" name="Google Shape;124;p4"/>
          <p:cNvSpPr txBox="1"/>
          <p:nvPr/>
        </p:nvSpPr>
        <p:spPr>
          <a:xfrm>
            <a:off x="799500" y="1285550"/>
            <a:ext cx="7545000" cy="185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Sora"/>
                <a:ea typeface="Sora"/>
                <a:cs typeface="Sora"/>
                <a:sym typeface="Sora"/>
              </a:rPr>
              <a:t>GenAI Adoption, Risk and Governance at</a:t>
            </a:r>
            <a:endParaRPr b="1" i="0" sz="3200" u="none" cap="none" strike="noStrike">
              <a:solidFill>
                <a:schemeClr val="lt1"/>
              </a:solidFill>
              <a:latin typeface="Sora"/>
              <a:ea typeface="Sora"/>
              <a:cs typeface="Sora"/>
              <a:sym typeface="Sora"/>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Sora"/>
                <a:ea typeface="Sora"/>
                <a:cs typeface="Sora"/>
                <a:sym typeface="Sora"/>
              </a:rPr>
              <a:t>[ Your Company Name ]</a:t>
            </a:r>
            <a:endParaRPr b="1" i="0" sz="3200" u="none" cap="none" strike="noStrike">
              <a:solidFill>
                <a:schemeClr val="lt1"/>
              </a:solidFill>
              <a:latin typeface="Sora"/>
              <a:ea typeface="Sora"/>
              <a:cs typeface="Sora"/>
              <a:sym typeface="Sora"/>
            </a:endParaRPr>
          </a:p>
        </p:txBody>
      </p:sp>
      <p:sp>
        <p:nvSpPr>
          <p:cNvPr id="125" name="Google Shape;125;p4"/>
          <p:cNvSpPr txBox="1"/>
          <p:nvPr/>
        </p:nvSpPr>
        <p:spPr>
          <a:xfrm>
            <a:off x="799500" y="3488900"/>
            <a:ext cx="3303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400" u="none" cap="none" strike="noStrike">
                <a:solidFill>
                  <a:schemeClr val="lt1"/>
                </a:solidFill>
                <a:latin typeface="Inter"/>
                <a:ea typeface="Inter"/>
                <a:cs typeface="Inter"/>
                <a:sym typeface="Inter"/>
              </a:rPr>
              <a:t>[ MONTH ], [YYYY]</a:t>
            </a:r>
            <a:endParaRPr b="0" i="0" sz="1400" u="none" cap="none" strike="noStrike">
              <a:solidFill>
                <a:srgbClr val="000000"/>
              </a:solidFill>
              <a:latin typeface="Inter"/>
              <a:ea typeface="Inter"/>
              <a:cs typeface="Inter"/>
              <a:sym typeface="Inter"/>
            </a:endParaRPr>
          </a:p>
        </p:txBody>
      </p:sp>
      <p:sp>
        <p:nvSpPr>
          <p:cNvPr id="126" name="Google Shape;126;p4"/>
          <p:cNvSpPr txBox="1"/>
          <p:nvPr/>
        </p:nvSpPr>
        <p:spPr>
          <a:xfrm>
            <a:off x="145324" y="4700025"/>
            <a:ext cx="3303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400" u="none" cap="none" strike="noStrike">
                <a:solidFill>
                  <a:schemeClr val="lt1"/>
                </a:solidFill>
                <a:latin typeface="Inter"/>
                <a:ea typeface="Inter"/>
                <a:cs typeface="Inter"/>
                <a:sym typeface="Inter"/>
              </a:rPr>
              <a:t>[ Your Logo ]</a:t>
            </a:r>
            <a:endParaRPr b="0" i="0" sz="1400" u="none" cap="none" strike="noStrike">
              <a:solidFill>
                <a:srgbClr val="000000"/>
              </a:solidFill>
              <a:latin typeface="Inter"/>
              <a:ea typeface="Inter"/>
              <a:cs typeface="Inter"/>
              <a:sym typeface="Int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598C6"/>
            </a:gs>
            <a:gs pos="100000">
              <a:srgbClr val="355776"/>
            </a:gs>
          </a:gsLst>
          <a:lin ang="5400012" scaled="0"/>
        </a:gradFill>
      </p:bgPr>
    </p:bg>
    <p:spTree>
      <p:nvGrpSpPr>
        <p:cNvPr id="130" name="Shape 130"/>
        <p:cNvGrpSpPr/>
        <p:nvPr/>
      </p:nvGrpSpPr>
      <p:grpSpPr>
        <a:xfrm>
          <a:off x="0" y="0"/>
          <a:ext cx="0" cy="0"/>
          <a:chOff x="0" y="0"/>
          <a:chExt cx="0" cy="0"/>
        </a:xfrm>
      </p:grpSpPr>
      <p:sp>
        <p:nvSpPr>
          <p:cNvPr id="131" name="Google Shape;131;p5"/>
          <p:cNvSpPr txBox="1"/>
          <p:nvPr/>
        </p:nvSpPr>
        <p:spPr>
          <a:xfrm>
            <a:off x="1095513" y="2062538"/>
            <a:ext cx="24072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Sora"/>
                <a:ea typeface="Sora"/>
                <a:cs typeface="Sora"/>
                <a:sym typeface="Sora"/>
              </a:rPr>
              <a:t>Agenda</a:t>
            </a:r>
            <a:endParaRPr b="1" i="0" sz="3200" u="none" cap="none" strike="noStrike">
              <a:solidFill>
                <a:schemeClr val="lt1"/>
              </a:solidFill>
              <a:latin typeface="Sora"/>
              <a:ea typeface="Sora"/>
              <a:cs typeface="Sora"/>
              <a:sym typeface="Sora"/>
            </a:endParaRPr>
          </a:p>
        </p:txBody>
      </p:sp>
      <p:sp>
        <p:nvSpPr>
          <p:cNvPr id="132" name="Google Shape;132;p5"/>
          <p:cNvSpPr txBox="1"/>
          <p:nvPr/>
        </p:nvSpPr>
        <p:spPr>
          <a:xfrm>
            <a:off x="5939236" y="4801456"/>
            <a:ext cx="31686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800"/>
              <a:buFont typeface="Arial"/>
              <a:buNone/>
            </a:pPr>
            <a:r>
              <a:rPr b="0" i="0" lang="en-US" sz="800" u="none" cap="none" strike="noStrike">
                <a:solidFill>
                  <a:srgbClr val="ACB1B7"/>
                </a:solidFill>
                <a:latin typeface="Inter"/>
                <a:ea typeface="Inter"/>
                <a:cs typeface="Inter"/>
                <a:sym typeface="Inter"/>
              </a:rPr>
              <a:t>GenAI Adoption, Risk, and Governance</a:t>
            </a:r>
            <a:endParaRPr b="0" i="0" sz="800" u="none" cap="none" strike="noStrike">
              <a:solidFill>
                <a:srgbClr val="ACB1B7"/>
              </a:solidFill>
              <a:latin typeface="Inter"/>
              <a:ea typeface="Inter"/>
              <a:cs typeface="Inter"/>
              <a:sym typeface="Inter"/>
            </a:endParaRPr>
          </a:p>
        </p:txBody>
      </p:sp>
      <p:grpSp>
        <p:nvGrpSpPr>
          <p:cNvPr id="133" name="Google Shape;133;p5"/>
          <p:cNvGrpSpPr/>
          <p:nvPr/>
        </p:nvGrpSpPr>
        <p:grpSpPr>
          <a:xfrm>
            <a:off x="4753888" y="797888"/>
            <a:ext cx="3294600" cy="3206400"/>
            <a:chOff x="4572000" y="797888"/>
            <a:chExt cx="3294600" cy="3206400"/>
          </a:xfrm>
        </p:grpSpPr>
        <p:grpSp>
          <p:nvGrpSpPr>
            <p:cNvPr id="134" name="Google Shape;134;p5"/>
            <p:cNvGrpSpPr/>
            <p:nvPr/>
          </p:nvGrpSpPr>
          <p:grpSpPr>
            <a:xfrm>
              <a:off x="4572000" y="797888"/>
              <a:ext cx="3294600" cy="712200"/>
              <a:chOff x="4389950" y="937788"/>
              <a:chExt cx="3294600" cy="712200"/>
            </a:xfrm>
          </p:grpSpPr>
          <p:sp>
            <p:nvSpPr>
              <p:cNvPr id="135" name="Google Shape;135;p5"/>
              <p:cNvSpPr/>
              <p:nvPr/>
            </p:nvSpPr>
            <p:spPr>
              <a:xfrm>
                <a:off x="4389950" y="937788"/>
                <a:ext cx="3294600" cy="712200"/>
              </a:xfrm>
              <a:prstGeom prst="roundRect">
                <a:avLst>
                  <a:gd fmla="val 16667" name="adj"/>
                </a:avLst>
              </a:prstGeom>
              <a:solidFill>
                <a:srgbClr val="1D2F4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5"/>
              <p:cNvSpPr txBox="1"/>
              <p:nvPr/>
            </p:nvSpPr>
            <p:spPr>
              <a:xfrm>
                <a:off x="4495100" y="1063038"/>
                <a:ext cx="30843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Inter"/>
                    <a:ea typeface="Inter"/>
                    <a:cs typeface="Inter"/>
                    <a:sym typeface="Inter"/>
                  </a:rPr>
                  <a:t>Last update on GenAI</a:t>
                </a:r>
                <a:endParaRPr b="1" i="0" sz="1800" u="none" cap="none" strike="noStrike">
                  <a:solidFill>
                    <a:schemeClr val="lt1"/>
                  </a:solidFill>
                  <a:latin typeface="Inter"/>
                  <a:ea typeface="Inter"/>
                  <a:cs typeface="Inter"/>
                  <a:sym typeface="Inter"/>
                </a:endParaRPr>
              </a:p>
            </p:txBody>
          </p:sp>
        </p:grpSp>
        <p:grpSp>
          <p:nvGrpSpPr>
            <p:cNvPr id="137" name="Google Shape;137;p5"/>
            <p:cNvGrpSpPr/>
            <p:nvPr/>
          </p:nvGrpSpPr>
          <p:grpSpPr>
            <a:xfrm>
              <a:off x="4572000" y="2460688"/>
              <a:ext cx="3294600" cy="712200"/>
              <a:chOff x="4389950" y="937788"/>
              <a:chExt cx="3294600" cy="712200"/>
            </a:xfrm>
          </p:grpSpPr>
          <p:sp>
            <p:nvSpPr>
              <p:cNvPr id="138" name="Google Shape;138;p5"/>
              <p:cNvSpPr/>
              <p:nvPr/>
            </p:nvSpPr>
            <p:spPr>
              <a:xfrm>
                <a:off x="4389950" y="937788"/>
                <a:ext cx="3294600" cy="712200"/>
              </a:xfrm>
              <a:prstGeom prst="roundRect">
                <a:avLst>
                  <a:gd fmla="val 16667" name="adj"/>
                </a:avLst>
              </a:prstGeom>
              <a:solidFill>
                <a:srgbClr val="6598C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5"/>
              <p:cNvSpPr txBox="1"/>
              <p:nvPr/>
            </p:nvSpPr>
            <p:spPr>
              <a:xfrm>
                <a:off x="4495100" y="1063038"/>
                <a:ext cx="30843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latin typeface="Inter"/>
                    <a:ea typeface="Inter"/>
                    <a:cs typeface="Inter"/>
                    <a:sym typeface="Inter"/>
                  </a:rPr>
                  <a:t>Risk Landscape</a:t>
                </a:r>
                <a:endParaRPr i="0" sz="1800" u="none" cap="none" strike="noStrike">
                  <a:solidFill>
                    <a:schemeClr val="lt1"/>
                  </a:solidFill>
                  <a:latin typeface="Inter"/>
                  <a:ea typeface="Inter"/>
                  <a:cs typeface="Inter"/>
                  <a:sym typeface="Inter"/>
                </a:endParaRPr>
              </a:p>
            </p:txBody>
          </p:sp>
        </p:grpSp>
        <p:grpSp>
          <p:nvGrpSpPr>
            <p:cNvPr id="140" name="Google Shape;140;p5"/>
            <p:cNvGrpSpPr/>
            <p:nvPr/>
          </p:nvGrpSpPr>
          <p:grpSpPr>
            <a:xfrm>
              <a:off x="4572000" y="1629288"/>
              <a:ext cx="3294600" cy="712200"/>
              <a:chOff x="4389950" y="937788"/>
              <a:chExt cx="3294600" cy="712200"/>
            </a:xfrm>
          </p:grpSpPr>
          <p:sp>
            <p:nvSpPr>
              <p:cNvPr id="141" name="Google Shape;141;p5"/>
              <p:cNvSpPr/>
              <p:nvPr/>
            </p:nvSpPr>
            <p:spPr>
              <a:xfrm>
                <a:off x="4389950" y="937788"/>
                <a:ext cx="3294600" cy="712200"/>
              </a:xfrm>
              <a:prstGeom prst="roundRect">
                <a:avLst>
                  <a:gd fmla="val 16667" name="adj"/>
                </a:avLst>
              </a:prstGeom>
              <a:solidFill>
                <a:srgbClr val="6598C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5"/>
              <p:cNvSpPr txBox="1"/>
              <p:nvPr/>
            </p:nvSpPr>
            <p:spPr>
              <a:xfrm>
                <a:off x="4495100" y="1063038"/>
                <a:ext cx="30843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latin typeface="Inter"/>
                    <a:ea typeface="Inter"/>
                    <a:cs typeface="Inter"/>
                    <a:sym typeface="Inter"/>
                  </a:rPr>
                  <a:t>GenAI Adoption</a:t>
                </a:r>
                <a:endParaRPr i="0" sz="1800" u="none" cap="none" strike="noStrike">
                  <a:solidFill>
                    <a:schemeClr val="lt1"/>
                  </a:solidFill>
                  <a:latin typeface="Inter"/>
                  <a:ea typeface="Inter"/>
                  <a:cs typeface="Inter"/>
                  <a:sym typeface="Inter"/>
                </a:endParaRPr>
              </a:p>
            </p:txBody>
          </p:sp>
        </p:grpSp>
        <p:grpSp>
          <p:nvGrpSpPr>
            <p:cNvPr id="143" name="Google Shape;143;p5"/>
            <p:cNvGrpSpPr/>
            <p:nvPr/>
          </p:nvGrpSpPr>
          <p:grpSpPr>
            <a:xfrm>
              <a:off x="4572000" y="3292088"/>
              <a:ext cx="3294600" cy="712200"/>
              <a:chOff x="4389950" y="937788"/>
              <a:chExt cx="3294600" cy="712200"/>
            </a:xfrm>
          </p:grpSpPr>
          <p:sp>
            <p:nvSpPr>
              <p:cNvPr id="144" name="Google Shape;144;p5"/>
              <p:cNvSpPr/>
              <p:nvPr/>
            </p:nvSpPr>
            <p:spPr>
              <a:xfrm>
                <a:off x="4389950" y="937788"/>
                <a:ext cx="3294600" cy="712200"/>
              </a:xfrm>
              <a:prstGeom prst="roundRect">
                <a:avLst>
                  <a:gd fmla="val 16667" name="adj"/>
                </a:avLst>
              </a:prstGeom>
              <a:solidFill>
                <a:srgbClr val="6598C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5"/>
              <p:cNvSpPr txBox="1"/>
              <p:nvPr/>
            </p:nvSpPr>
            <p:spPr>
              <a:xfrm>
                <a:off x="4495100" y="1063038"/>
                <a:ext cx="30843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latin typeface="Inter"/>
                    <a:ea typeface="Inter"/>
                    <a:cs typeface="Inter"/>
                    <a:sym typeface="Inter"/>
                  </a:rPr>
                  <a:t>Governance and Controls</a:t>
                </a:r>
                <a:endParaRPr i="0" sz="1800" u="none" cap="none" strike="noStrike">
                  <a:solidFill>
                    <a:schemeClr val="lt1"/>
                  </a:solidFill>
                  <a:latin typeface="Inter"/>
                  <a:ea typeface="Inter"/>
                  <a:cs typeface="Inter"/>
                  <a:sym typeface="Inte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6"/>
          <p:cNvSpPr txBox="1"/>
          <p:nvPr/>
        </p:nvSpPr>
        <p:spPr>
          <a:xfrm>
            <a:off x="229722" y="228600"/>
            <a:ext cx="4879500" cy="55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US" sz="2400" u="none" cap="none" strike="noStrike">
                <a:solidFill>
                  <a:schemeClr val="dk1"/>
                </a:solidFill>
                <a:latin typeface="Sora"/>
                <a:ea typeface="Sora"/>
                <a:cs typeface="Sora"/>
                <a:sym typeface="Sora"/>
              </a:rPr>
              <a:t>Summary of the last update</a:t>
            </a:r>
            <a:endParaRPr b="0" i="0" sz="1400" u="none" cap="none" strike="noStrike">
              <a:solidFill>
                <a:srgbClr val="000000"/>
              </a:solidFill>
              <a:latin typeface="Arial"/>
              <a:ea typeface="Arial"/>
              <a:cs typeface="Arial"/>
              <a:sym typeface="Arial"/>
            </a:endParaRPr>
          </a:p>
        </p:txBody>
      </p:sp>
      <p:pic>
        <p:nvPicPr>
          <p:cNvPr descr="A black background with white lines&#10;&#10;Description automatically generated" id="151" name="Google Shape;151;p6"/>
          <p:cNvPicPr preferRelativeResize="0"/>
          <p:nvPr/>
        </p:nvPicPr>
        <p:blipFill rotWithShape="1">
          <a:blip r:embed="rId3">
            <a:alphaModFix/>
          </a:blip>
          <a:srcRect b="10354" l="0" r="0" t="0"/>
          <a:stretch/>
        </p:blipFill>
        <p:spPr>
          <a:xfrm flipH="1" rot="10800000">
            <a:off x="5265390" y="-1"/>
            <a:ext cx="3842348" cy="2311038"/>
          </a:xfrm>
          <a:prstGeom prst="rect">
            <a:avLst/>
          </a:prstGeom>
          <a:noFill/>
          <a:ln>
            <a:noFill/>
          </a:ln>
        </p:spPr>
      </p:pic>
      <p:sp>
        <p:nvSpPr>
          <p:cNvPr id="152" name="Google Shape;152;p6"/>
          <p:cNvSpPr txBox="1"/>
          <p:nvPr/>
        </p:nvSpPr>
        <p:spPr>
          <a:xfrm>
            <a:off x="264775" y="2432250"/>
            <a:ext cx="27483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i="0" lang="en-US" sz="1800" u="none" cap="none" strike="noStrike">
                <a:solidFill>
                  <a:srgbClr val="000000"/>
                </a:solidFill>
                <a:latin typeface="Inter"/>
                <a:ea typeface="Inter"/>
                <a:cs typeface="Inter"/>
                <a:sym typeface="Inter"/>
              </a:rPr>
              <a:t>Adoption</a:t>
            </a:r>
            <a:endParaRPr i="0" sz="1800" u="none" cap="none" strike="noStrike">
              <a:solidFill>
                <a:srgbClr val="000000"/>
              </a:solidFill>
              <a:latin typeface="Inter"/>
              <a:ea typeface="Inter"/>
              <a:cs typeface="Inter"/>
              <a:sym typeface="Inter"/>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highlight>
                <a:schemeClr val="accent6"/>
              </a:highlight>
              <a:latin typeface="Inter"/>
              <a:ea typeface="Inter"/>
              <a:cs typeface="Inter"/>
              <a:sym typeface="Inter"/>
            </a:endParaRPr>
          </a:p>
        </p:txBody>
      </p:sp>
      <p:cxnSp>
        <p:nvCxnSpPr>
          <p:cNvPr id="153" name="Google Shape;153;p6"/>
          <p:cNvCxnSpPr/>
          <p:nvPr/>
        </p:nvCxnSpPr>
        <p:spPr>
          <a:xfrm>
            <a:off x="3195520" y="1051306"/>
            <a:ext cx="0" cy="3611700"/>
          </a:xfrm>
          <a:prstGeom prst="straightConnector1">
            <a:avLst/>
          </a:prstGeom>
          <a:noFill/>
          <a:ln cap="flat" cmpd="sng" w="9525">
            <a:solidFill>
              <a:srgbClr val="ACB1B7"/>
            </a:solidFill>
            <a:prstDash val="solid"/>
            <a:round/>
            <a:headEnd len="sm" w="sm" type="none"/>
            <a:tailEnd len="sm" w="sm" type="none"/>
          </a:ln>
        </p:spPr>
      </p:cxnSp>
      <p:cxnSp>
        <p:nvCxnSpPr>
          <p:cNvPr id="154" name="Google Shape;154;p6"/>
          <p:cNvCxnSpPr/>
          <p:nvPr/>
        </p:nvCxnSpPr>
        <p:spPr>
          <a:xfrm>
            <a:off x="6215610" y="1051306"/>
            <a:ext cx="0" cy="3611700"/>
          </a:xfrm>
          <a:prstGeom prst="straightConnector1">
            <a:avLst/>
          </a:prstGeom>
          <a:noFill/>
          <a:ln cap="flat" cmpd="sng" w="9525">
            <a:solidFill>
              <a:srgbClr val="ACB1B7"/>
            </a:solidFill>
            <a:prstDash val="solid"/>
            <a:round/>
            <a:headEnd len="sm" w="sm" type="none"/>
            <a:tailEnd len="sm" w="sm" type="none"/>
          </a:ln>
        </p:spPr>
      </p:cxnSp>
      <p:sp>
        <p:nvSpPr>
          <p:cNvPr id="155" name="Google Shape;155;p6"/>
          <p:cNvSpPr txBox="1"/>
          <p:nvPr/>
        </p:nvSpPr>
        <p:spPr>
          <a:xfrm>
            <a:off x="3338425" y="2216700"/>
            <a:ext cx="2748300" cy="1369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i="0" lang="en-US" sz="1800" u="none" cap="none" strike="noStrike">
                <a:solidFill>
                  <a:srgbClr val="000000"/>
                </a:solidFill>
                <a:latin typeface="Inter"/>
                <a:ea typeface="Inter"/>
                <a:cs typeface="Inter"/>
                <a:sym typeface="Inter"/>
              </a:rPr>
              <a:t>Readiness for onboarding new tools, Risk of current AI in use</a:t>
            </a:r>
            <a:endParaRPr i="0" sz="1800" u="none" cap="none" strike="noStrike">
              <a:solidFill>
                <a:srgbClr val="000000"/>
              </a:solidFill>
              <a:latin typeface="Inter"/>
              <a:ea typeface="Inter"/>
              <a:cs typeface="Inter"/>
              <a:sym typeface="Inter"/>
            </a:endParaRPr>
          </a:p>
          <a:p>
            <a:pPr indent="0" lvl="0" marL="0" marR="0" rtl="0" algn="ctr">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Inter"/>
              <a:ea typeface="Inter"/>
              <a:cs typeface="Inter"/>
              <a:sym typeface="Inter"/>
            </a:endParaRPr>
          </a:p>
        </p:txBody>
      </p:sp>
      <p:sp>
        <p:nvSpPr>
          <p:cNvPr id="156" name="Google Shape;156;p6"/>
          <p:cNvSpPr txBox="1"/>
          <p:nvPr/>
        </p:nvSpPr>
        <p:spPr>
          <a:xfrm>
            <a:off x="6344475" y="2216700"/>
            <a:ext cx="2687400" cy="985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i="0" lang="en-US" sz="1800" u="none" cap="none" strike="noStrike">
                <a:solidFill>
                  <a:srgbClr val="000000"/>
                </a:solidFill>
                <a:latin typeface="Inter"/>
                <a:ea typeface="Inter"/>
                <a:cs typeface="Inter"/>
                <a:sym typeface="Inter"/>
              </a:rPr>
              <a:t>New controls in place, suggested controls</a:t>
            </a:r>
            <a:endParaRPr i="0" sz="1800" u="none" cap="none" strike="noStrike">
              <a:solidFill>
                <a:srgbClr val="000000"/>
              </a:solidFill>
              <a:latin typeface="Inter"/>
              <a:ea typeface="Inter"/>
              <a:cs typeface="Inter"/>
              <a:sym typeface="Inter"/>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Inter"/>
              <a:ea typeface="Inter"/>
              <a:cs typeface="Inter"/>
              <a:sym typeface="Inter"/>
            </a:endParaRPr>
          </a:p>
          <a:p>
            <a:pPr indent="0" lvl="0" marL="0" marR="0" rtl="0" algn="ctr">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Inter"/>
              <a:ea typeface="Inter"/>
              <a:cs typeface="Inter"/>
              <a:sym typeface="Inter"/>
            </a:endParaRPr>
          </a:p>
        </p:txBody>
      </p:sp>
      <p:sp>
        <p:nvSpPr>
          <p:cNvPr id="157" name="Google Shape;157;p6"/>
          <p:cNvSpPr txBox="1"/>
          <p:nvPr/>
        </p:nvSpPr>
        <p:spPr>
          <a:xfrm>
            <a:off x="5939236" y="4801456"/>
            <a:ext cx="31686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800"/>
              <a:buFont typeface="Arial"/>
              <a:buNone/>
            </a:pPr>
            <a:r>
              <a:rPr b="0" i="0" lang="en-US" sz="800" u="none" cap="none" strike="noStrike">
                <a:solidFill>
                  <a:srgbClr val="ACB1B7"/>
                </a:solidFill>
                <a:latin typeface="Inter"/>
                <a:ea typeface="Inter"/>
                <a:cs typeface="Inter"/>
                <a:sym typeface="Inter"/>
              </a:rPr>
              <a:t>GenAI Adoption, Risk, and Governance</a:t>
            </a:r>
            <a:endParaRPr b="0" i="0" sz="800" u="none" cap="none" strike="noStrike">
              <a:solidFill>
                <a:srgbClr val="ACB1B7"/>
              </a:solidFill>
              <a:latin typeface="Inter"/>
              <a:ea typeface="Inter"/>
              <a:cs typeface="Inter"/>
              <a:sym typeface="Int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598C6"/>
            </a:gs>
            <a:gs pos="100000">
              <a:srgbClr val="355776"/>
            </a:gs>
          </a:gsLst>
          <a:lin ang="5400012" scaled="0"/>
        </a:gradFill>
      </p:bgPr>
    </p:bg>
    <p:spTree>
      <p:nvGrpSpPr>
        <p:cNvPr id="161" name="Shape 161"/>
        <p:cNvGrpSpPr/>
        <p:nvPr/>
      </p:nvGrpSpPr>
      <p:grpSpPr>
        <a:xfrm>
          <a:off x="0" y="0"/>
          <a:ext cx="0" cy="0"/>
          <a:chOff x="0" y="0"/>
          <a:chExt cx="0" cy="0"/>
        </a:xfrm>
      </p:grpSpPr>
      <p:sp>
        <p:nvSpPr>
          <p:cNvPr id="162" name="Google Shape;162;g388d2a065a0_0_13"/>
          <p:cNvSpPr txBox="1"/>
          <p:nvPr/>
        </p:nvSpPr>
        <p:spPr>
          <a:xfrm>
            <a:off x="1095513" y="2062538"/>
            <a:ext cx="24072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Sora"/>
                <a:ea typeface="Sora"/>
                <a:cs typeface="Sora"/>
                <a:sym typeface="Sora"/>
              </a:rPr>
              <a:t>Agenda</a:t>
            </a:r>
            <a:endParaRPr b="1" i="0" sz="3200" u="none" cap="none" strike="noStrike">
              <a:solidFill>
                <a:schemeClr val="lt1"/>
              </a:solidFill>
              <a:latin typeface="Sora"/>
              <a:ea typeface="Sora"/>
              <a:cs typeface="Sora"/>
              <a:sym typeface="Sora"/>
            </a:endParaRPr>
          </a:p>
        </p:txBody>
      </p:sp>
      <p:grpSp>
        <p:nvGrpSpPr>
          <p:cNvPr id="163" name="Google Shape;163;g388d2a065a0_0_13"/>
          <p:cNvGrpSpPr/>
          <p:nvPr/>
        </p:nvGrpSpPr>
        <p:grpSpPr>
          <a:xfrm>
            <a:off x="4753888" y="797888"/>
            <a:ext cx="3294600" cy="3206400"/>
            <a:chOff x="4572000" y="797888"/>
            <a:chExt cx="3294600" cy="3206400"/>
          </a:xfrm>
        </p:grpSpPr>
        <p:grpSp>
          <p:nvGrpSpPr>
            <p:cNvPr id="164" name="Google Shape;164;g388d2a065a0_0_13"/>
            <p:cNvGrpSpPr/>
            <p:nvPr/>
          </p:nvGrpSpPr>
          <p:grpSpPr>
            <a:xfrm>
              <a:off x="4572000" y="797888"/>
              <a:ext cx="3294600" cy="712200"/>
              <a:chOff x="4389950" y="937788"/>
              <a:chExt cx="3294600" cy="712200"/>
            </a:xfrm>
          </p:grpSpPr>
          <p:sp>
            <p:nvSpPr>
              <p:cNvPr id="165" name="Google Shape;165;g388d2a065a0_0_13"/>
              <p:cNvSpPr/>
              <p:nvPr/>
            </p:nvSpPr>
            <p:spPr>
              <a:xfrm>
                <a:off x="4389950" y="937788"/>
                <a:ext cx="3294600" cy="712200"/>
              </a:xfrm>
              <a:prstGeom prst="roundRect">
                <a:avLst>
                  <a:gd fmla="val 16667" name="adj"/>
                </a:avLst>
              </a:prstGeom>
              <a:solidFill>
                <a:srgbClr val="6598C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g388d2a065a0_0_13"/>
              <p:cNvSpPr txBox="1"/>
              <p:nvPr/>
            </p:nvSpPr>
            <p:spPr>
              <a:xfrm>
                <a:off x="4495100" y="1063038"/>
                <a:ext cx="30843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chemeClr val="lt1"/>
                    </a:solidFill>
                    <a:latin typeface="Inter"/>
                    <a:ea typeface="Inter"/>
                    <a:cs typeface="Inter"/>
                    <a:sym typeface="Inter"/>
                  </a:rPr>
                  <a:t>Last update on GenAI</a:t>
                </a:r>
                <a:endParaRPr i="0" sz="1800" u="none" cap="none" strike="noStrike">
                  <a:solidFill>
                    <a:schemeClr val="lt1"/>
                  </a:solidFill>
                  <a:latin typeface="Inter"/>
                  <a:ea typeface="Inter"/>
                  <a:cs typeface="Inter"/>
                  <a:sym typeface="Inter"/>
                </a:endParaRPr>
              </a:p>
            </p:txBody>
          </p:sp>
        </p:grpSp>
        <p:grpSp>
          <p:nvGrpSpPr>
            <p:cNvPr id="167" name="Google Shape;167;g388d2a065a0_0_13"/>
            <p:cNvGrpSpPr/>
            <p:nvPr/>
          </p:nvGrpSpPr>
          <p:grpSpPr>
            <a:xfrm>
              <a:off x="4572000" y="2460688"/>
              <a:ext cx="3294600" cy="712200"/>
              <a:chOff x="4389950" y="937788"/>
              <a:chExt cx="3294600" cy="712200"/>
            </a:xfrm>
          </p:grpSpPr>
          <p:sp>
            <p:nvSpPr>
              <p:cNvPr id="168" name="Google Shape;168;g388d2a065a0_0_13"/>
              <p:cNvSpPr/>
              <p:nvPr/>
            </p:nvSpPr>
            <p:spPr>
              <a:xfrm>
                <a:off x="4389950" y="937788"/>
                <a:ext cx="3294600" cy="712200"/>
              </a:xfrm>
              <a:prstGeom prst="roundRect">
                <a:avLst>
                  <a:gd fmla="val 16667" name="adj"/>
                </a:avLst>
              </a:prstGeom>
              <a:solidFill>
                <a:srgbClr val="6598C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g388d2a065a0_0_13"/>
              <p:cNvSpPr txBox="1"/>
              <p:nvPr/>
            </p:nvSpPr>
            <p:spPr>
              <a:xfrm>
                <a:off x="4495100" y="1063038"/>
                <a:ext cx="30843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latin typeface="Inter"/>
                    <a:ea typeface="Inter"/>
                    <a:cs typeface="Inter"/>
                    <a:sym typeface="Inter"/>
                  </a:rPr>
                  <a:t>Risk Landscape</a:t>
                </a:r>
                <a:endParaRPr i="0" sz="1800" u="none" cap="none" strike="noStrike">
                  <a:solidFill>
                    <a:schemeClr val="lt1"/>
                  </a:solidFill>
                  <a:latin typeface="Inter"/>
                  <a:ea typeface="Inter"/>
                  <a:cs typeface="Inter"/>
                  <a:sym typeface="Inter"/>
                </a:endParaRPr>
              </a:p>
            </p:txBody>
          </p:sp>
        </p:grpSp>
        <p:grpSp>
          <p:nvGrpSpPr>
            <p:cNvPr id="170" name="Google Shape;170;g388d2a065a0_0_13"/>
            <p:cNvGrpSpPr/>
            <p:nvPr/>
          </p:nvGrpSpPr>
          <p:grpSpPr>
            <a:xfrm>
              <a:off x="4572000" y="1629288"/>
              <a:ext cx="3294600" cy="712200"/>
              <a:chOff x="4389950" y="937788"/>
              <a:chExt cx="3294600" cy="712200"/>
            </a:xfrm>
          </p:grpSpPr>
          <p:sp>
            <p:nvSpPr>
              <p:cNvPr id="171" name="Google Shape;171;g388d2a065a0_0_13"/>
              <p:cNvSpPr/>
              <p:nvPr/>
            </p:nvSpPr>
            <p:spPr>
              <a:xfrm>
                <a:off x="4389950" y="937788"/>
                <a:ext cx="3294600" cy="712200"/>
              </a:xfrm>
              <a:prstGeom prst="roundRect">
                <a:avLst>
                  <a:gd fmla="val 16667" name="adj"/>
                </a:avLst>
              </a:prstGeom>
              <a:solidFill>
                <a:srgbClr val="1D2F4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6598C6"/>
                  </a:solidFill>
                  <a:latin typeface="Arial"/>
                  <a:ea typeface="Arial"/>
                  <a:cs typeface="Arial"/>
                  <a:sym typeface="Arial"/>
                </a:endParaRPr>
              </a:p>
            </p:txBody>
          </p:sp>
          <p:sp>
            <p:nvSpPr>
              <p:cNvPr id="172" name="Google Shape;172;g388d2a065a0_0_13"/>
              <p:cNvSpPr txBox="1"/>
              <p:nvPr/>
            </p:nvSpPr>
            <p:spPr>
              <a:xfrm>
                <a:off x="4495100" y="1063038"/>
                <a:ext cx="30843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lang="en-US" sz="1800">
                    <a:solidFill>
                      <a:schemeClr val="lt1"/>
                    </a:solidFill>
                    <a:latin typeface="Inter"/>
                    <a:ea typeface="Inter"/>
                    <a:cs typeface="Inter"/>
                    <a:sym typeface="Inter"/>
                  </a:rPr>
                  <a:t>GenAI Adoption</a:t>
                </a:r>
                <a:endParaRPr b="1" i="0" sz="1800" u="none" cap="none" strike="noStrike">
                  <a:solidFill>
                    <a:schemeClr val="lt1"/>
                  </a:solidFill>
                  <a:latin typeface="Inter"/>
                  <a:ea typeface="Inter"/>
                  <a:cs typeface="Inter"/>
                  <a:sym typeface="Inter"/>
                </a:endParaRPr>
              </a:p>
            </p:txBody>
          </p:sp>
        </p:grpSp>
        <p:grpSp>
          <p:nvGrpSpPr>
            <p:cNvPr id="173" name="Google Shape;173;g388d2a065a0_0_13"/>
            <p:cNvGrpSpPr/>
            <p:nvPr/>
          </p:nvGrpSpPr>
          <p:grpSpPr>
            <a:xfrm>
              <a:off x="4572000" y="3292088"/>
              <a:ext cx="3294600" cy="712200"/>
              <a:chOff x="4389950" y="937788"/>
              <a:chExt cx="3294600" cy="712200"/>
            </a:xfrm>
          </p:grpSpPr>
          <p:sp>
            <p:nvSpPr>
              <p:cNvPr id="174" name="Google Shape;174;g388d2a065a0_0_13"/>
              <p:cNvSpPr/>
              <p:nvPr/>
            </p:nvSpPr>
            <p:spPr>
              <a:xfrm>
                <a:off x="4389950" y="937788"/>
                <a:ext cx="3294600" cy="712200"/>
              </a:xfrm>
              <a:prstGeom prst="roundRect">
                <a:avLst>
                  <a:gd fmla="val 16667" name="adj"/>
                </a:avLst>
              </a:prstGeom>
              <a:solidFill>
                <a:srgbClr val="6598C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g388d2a065a0_0_13"/>
              <p:cNvSpPr txBox="1"/>
              <p:nvPr/>
            </p:nvSpPr>
            <p:spPr>
              <a:xfrm>
                <a:off x="4495100" y="1063038"/>
                <a:ext cx="30843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latin typeface="Inter"/>
                    <a:ea typeface="Inter"/>
                    <a:cs typeface="Inter"/>
                    <a:sym typeface="Inter"/>
                  </a:rPr>
                  <a:t>Governance and Controls</a:t>
                </a:r>
                <a:endParaRPr i="0" sz="1800" u="none" cap="none" strike="noStrike">
                  <a:solidFill>
                    <a:schemeClr val="lt1"/>
                  </a:solidFill>
                  <a:latin typeface="Inter"/>
                  <a:ea typeface="Inter"/>
                  <a:cs typeface="Inter"/>
                  <a:sym typeface="Inter"/>
                </a:endParaRPr>
              </a:p>
            </p:txBody>
          </p:sp>
        </p:grpSp>
      </p:grpSp>
      <p:sp>
        <p:nvSpPr>
          <p:cNvPr id="176" name="Google Shape;176;g388d2a065a0_0_13"/>
          <p:cNvSpPr txBox="1"/>
          <p:nvPr/>
        </p:nvSpPr>
        <p:spPr>
          <a:xfrm>
            <a:off x="5939236" y="4801456"/>
            <a:ext cx="31686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800"/>
              <a:buFont typeface="Arial"/>
              <a:buNone/>
            </a:pPr>
            <a:r>
              <a:rPr b="0" i="0" lang="en-US" sz="800" u="none" cap="none" strike="noStrike">
                <a:solidFill>
                  <a:srgbClr val="ACB1B7"/>
                </a:solidFill>
                <a:latin typeface="Inter"/>
                <a:ea typeface="Inter"/>
                <a:cs typeface="Inter"/>
                <a:sym typeface="Inter"/>
              </a:rPr>
              <a:t>GenAI Adoption, Risk, and Governance</a:t>
            </a:r>
            <a:endParaRPr b="0" i="0" sz="800" u="none" cap="none" strike="noStrike">
              <a:solidFill>
                <a:srgbClr val="ACB1B7"/>
              </a:solidFill>
              <a:latin typeface="Inter"/>
              <a:ea typeface="Inter"/>
              <a:cs typeface="Inter"/>
              <a:sym typeface="Int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8"/>
          <p:cNvSpPr txBox="1"/>
          <p:nvPr/>
        </p:nvSpPr>
        <p:spPr>
          <a:xfrm>
            <a:off x="229725" y="228600"/>
            <a:ext cx="6388200" cy="58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US" sz="2400" u="none" cap="none" strike="noStrike">
                <a:solidFill>
                  <a:schemeClr val="dk1"/>
                </a:solidFill>
                <a:latin typeface="Sora"/>
                <a:ea typeface="Sora"/>
                <a:cs typeface="Sora"/>
                <a:sym typeface="Sora"/>
              </a:rPr>
              <a:t>GenAI Adoption Overview</a:t>
            </a:r>
            <a:endParaRPr b="1" i="0" sz="2400" u="none" cap="none" strike="noStrike">
              <a:solidFill>
                <a:schemeClr val="dk1"/>
              </a:solidFill>
              <a:latin typeface="Sora"/>
              <a:ea typeface="Sora"/>
              <a:cs typeface="Sora"/>
              <a:sym typeface="Sora"/>
            </a:endParaRPr>
          </a:p>
          <a:p>
            <a:pPr indent="0" lvl="0" marL="0" marR="0" rtl="0" algn="l">
              <a:lnSpc>
                <a:spcPct val="100000"/>
              </a:lnSpc>
              <a:spcBef>
                <a:spcPts val="0"/>
              </a:spcBef>
              <a:spcAft>
                <a:spcPts val="0"/>
              </a:spcAft>
              <a:buClr>
                <a:schemeClr val="dk1"/>
              </a:buClr>
              <a:buSzPts val="2800"/>
              <a:buFont typeface="Arial"/>
              <a:buNone/>
            </a:pPr>
            <a:r>
              <a:t/>
            </a:r>
            <a:endParaRPr b="1" i="0" sz="2400" u="none" cap="none" strike="noStrike">
              <a:solidFill>
                <a:schemeClr val="dk1"/>
              </a:solidFill>
              <a:latin typeface="Sora"/>
              <a:ea typeface="Sora"/>
              <a:cs typeface="Sora"/>
              <a:sym typeface="Sora"/>
            </a:endParaRPr>
          </a:p>
        </p:txBody>
      </p:sp>
      <p:sp>
        <p:nvSpPr>
          <p:cNvPr id="182" name="Google Shape;182;p8"/>
          <p:cNvSpPr txBox="1"/>
          <p:nvPr/>
        </p:nvSpPr>
        <p:spPr>
          <a:xfrm>
            <a:off x="229725" y="1169300"/>
            <a:ext cx="3044700" cy="117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i="0" lang="en-US" sz="1300" u="none" cap="none" strike="noStrike">
                <a:solidFill>
                  <a:srgbClr val="000000"/>
                </a:solidFill>
                <a:latin typeface="Inter"/>
                <a:ea typeface="Inter"/>
                <a:cs typeface="Inter"/>
                <a:sym typeface="Inter"/>
              </a:rPr>
              <a:t>Sanctioned tools</a:t>
            </a:r>
            <a:endParaRPr b="1" sz="1300">
              <a:latin typeface="Inter"/>
              <a:ea typeface="Inter"/>
              <a:cs typeface="Inter"/>
              <a:sym typeface="Inter"/>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Inter"/>
                <a:ea typeface="Inter"/>
                <a:cs typeface="Inter"/>
                <a:sym typeface="Inter"/>
              </a:rPr>
              <a:t>1</a:t>
            </a:r>
            <a:r>
              <a:rPr b="1" lang="en-US" sz="2400">
                <a:latin typeface="Inter"/>
                <a:ea typeface="Inter"/>
                <a:cs typeface="Inter"/>
                <a:sym typeface="Inter"/>
              </a:rPr>
              <a:t>7</a:t>
            </a:r>
            <a:r>
              <a:rPr b="1" i="0" lang="en-US" sz="2400" u="none" cap="none" strike="noStrike">
                <a:solidFill>
                  <a:srgbClr val="000000"/>
                </a:solidFill>
                <a:latin typeface="Inter"/>
                <a:ea typeface="Inter"/>
                <a:cs typeface="Inter"/>
                <a:sym typeface="Inter"/>
              </a:rPr>
              <a:t> tools</a:t>
            </a:r>
            <a:endParaRPr i="0" sz="2400" u="none" cap="none" strike="noStrike">
              <a:solidFill>
                <a:srgbClr val="000000"/>
              </a:solidFill>
              <a:latin typeface="Inter"/>
              <a:ea typeface="Inter"/>
              <a:cs typeface="Inter"/>
              <a:sym typeface="Inter"/>
            </a:endParaRPr>
          </a:p>
          <a:p>
            <a:pPr indent="0" lvl="0" marL="0" marR="0" rtl="0" algn="l">
              <a:lnSpc>
                <a:spcPct val="115000"/>
              </a:lnSpc>
              <a:spcBef>
                <a:spcPts val="1200"/>
              </a:spcBef>
              <a:spcAft>
                <a:spcPts val="0"/>
              </a:spcAft>
              <a:buClr>
                <a:srgbClr val="000000"/>
              </a:buClr>
              <a:buSzPts val="1100"/>
              <a:buFont typeface="Arial"/>
              <a:buNone/>
            </a:pPr>
            <a:r>
              <a:rPr i="0" lang="en-US" sz="1100" u="none" cap="none" strike="noStrike">
                <a:solidFill>
                  <a:schemeClr val="dk1"/>
                </a:solidFill>
                <a:latin typeface="Inter"/>
                <a:ea typeface="Inter"/>
                <a:cs typeface="Inter"/>
                <a:sym typeface="Inter"/>
              </a:rPr>
              <a:t>Official AI tools sanctioned (Copilot, ChatGPT, Salesforce Einstein, </a:t>
            </a:r>
            <a:r>
              <a:rPr lang="en-US" sz="1100">
                <a:solidFill>
                  <a:schemeClr val="dk1"/>
                </a:solidFill>
                <a:latin typeface="Inter"/>
                <a:ea typeface="Inter"/>
                <a:cs typeface="Inter"/>
                <a:sym typeface="Inter"/>
              </a:rPr>
              <a:t>Harvey, etc</a:t>
            </a:r>
            <a:r>
              <a:rPr i="0" lang="en-US" sz="1100" u="none" cap="none" strike="noStrike">
                <a:solidFill>
                  <a:schemeClr val="dk1"/>
                </a:solidFill>
                <a:latin typeface="Inter"/>
                <a:ea typeface="Inter"/>
                <a:cs typeface="Inter"/>
                <a:sym typeface="Inter"/>
              </a:rPr>
              <a:t>)</a:t>
            </a:r>
            <a:endParaRPr i="0" sz="1400" u="none" cap="none" strike="noStrike">
              <a:solidFill>
                <a:srgbClr val="000000"/>
              </a:solidFill>
              <a:latin typeface="Inter"/>
              <a:ea typeface="Inter"/>
              <a:cs typeface="Inter"/>
              <a:sym typeface="Inter"/>
            </a:endParaRPr>
          </a:p>
        </p:txBody>
      </p:sp>
      <p:cxnSp>
        <p:nvCxnSpPr>
          <p:cNvPr id="183" name="Google Shape;183;p8"/>
          <p:cNvCxnSpPr/>
          <p:nvPr/>
        </p:nvCxnSpPr>
        <p:spPr>
          <a:xfrm>
            <a:off x="3423820" y="1142256"/>
            <a:ext cx="0" cy="3611700"/>
          </a:xfrm>
          <a:prstGeom prst="straightConnector1">
            <a:avLst/>
          </a:prstGeom>
          <a:noFill/>
          <a:ln cap="flat" cmpd="sng" w="9525">
            <a:solidFill>
              <a:srgbClr val="ACB1B7"/>
            </a:solidFill>
            <a:prstDash val="solid"/>
            <a:round/>
            <a:headEnd len="sm" w="sm" type="none"/>
            <a:tailEnd len="sm" w="sm" type="none"/>
          </a:ln>
        </p:spPr>
      </p:cxnSp>
      <p:sp>
        <p:nvSpPr>
          <p:cNvPr id="184" name="Google Shape;184;p8"/>
          <p:cNvSpPr txBox="1"/>
          <p:nvPr/>
        </p:nvSpPr>
        <p:spPr>
          <a:xfrm>
            <a:off x="5939236" y="4786850"/>
            <a:ext cx="3168600" cy="3387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800"/>
              <a:buFont typeface="Arial"/>
              <a:buNone/>
            </a:pPr>
            <a:r>
              <a:rPr lang="en-US" sz="800">
                <a:solidFill>
                  <a:srgbClr val="ACB1B7"/>
                </a:solidFill>
                <a:latin typeface="Inter"/>
                <a:ea typeface="Inter"/>
                <a:cs typeface="Inter"/>
                <a:sym typeface="Inter"/>
              </a:rPr>
              <a:t>GenAI Adoption, Risk, and Governance</a:t>
            </a:r>
            <a:endParaRPr sz="800">
              <a:solidFill>
                <a:srgbClr val="ACB1B7"/>
              </a:solidFill>
              <a:latin typeface="Inter"/>
              <a:ea typeface="Inter"/>
              <a:cs typeface="Inter"/>
              <a:sym typeface="Inter"/>
            </a:endParaRPr>
          </a:p>
          <a:p>
            <a:pPr indent="0" lvl="0" marL="0" marR="0" rtl="0" algn="r">
              <a:lnSpc>
                <a:spcPct val="100000"/>
              </a:lnSpc>
              <a:spcBef>
                <a:spcPts val="0"/>
              </a:spcBef>
              <a:spcAft>
                <a:spcPts val="0"/>
              </a:spcAft>
              <a:buClr>
                <a:srgbClr val="000000"/>
              </a:buClr>
              <a:buSzPts val="800"/>
              <a:buFont typeface="Arial"/>
              <a:buNone/>
            </a:pPr>
            <a:r>
              <a:t/>
            </a:r>
            <a:endParaRPr sz="800">
              <a:solidFill>
                <a:srgbClr val="ACB1B7"/>
              </a:solidFill>
              <a:latin typeface="Inter"/>
              <a:ea typeface="Inter"/>
              <a:cs typeface="Inter"/>
              <a:sym typeface="Inter"/>
            </a:endParaRPr>
          </a:p>
        </p:txBody>
      </p:sp>
      <p:sp>
        <p:nvSpPr>
          <p:cNvPr id="185" name="Google Shape;185;p8"/>
          <p:cNvSpPr txBox="1"/>
          <p:nvPr/>
        </p:nvSpPr>
        <p:spPr>
          <a:xfrm>
            <a:off x="229725" y="2539050"/>
            <a:ext cx="2912700" cy="119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a:latin typeface="Inter"/>
                <a:ea typeface="Inter"/>
                <a:cs typeface="Inter"/>
                <a:sym typeface="Inter"/>
              </a:rPr>
              <a:t>Employee driven activity</a:t>
            </a:r>
            <a:endParaRPr b="1">
              <a:latin typeface="Inter"/>
              <a:ea typeface="Inter"/>
              <a:cs typeface="Inter"/>
              <a:sym typeface="Inter"/>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Inter"/>
                <a:ea typeface="Inter"/>
                <a:cs typeface="Inter"/>
                <a:sym typeface="Inter"/>
              </a:rPr>
              <a:t>1</a:t>
            </a:r>
            <a:r>
              <a:rPr b="1" lang="en-US" sz="2400">
                <a:latin typeface="Inter"/>
                <a:ea typeface="Inter"/>
                <a:cs typeface="Inter"/>
                <a:sym typeface="Inter"/>
              </a:rPr>
              <a:t>21K</a:t>
            </a:r>
            <a:r>
              <a:rPr b="1" i="0" lang="en-US" sz="2400" u="none" cap="none" strike="noStrike">
                <a:solidFill>
                  <a:srgbClr val="000000"/>
                </a:solidFill>
                <a:latin typeface="Inter"/>
                <a:ea typeface="Inter"/>
                <a:cs typeface="Inter"/>
                <a:sym typeface="Inter"/>
              </a:rPr>
              <a:t> </a:t>
            </a:r>
            <a:r>
              <a:rPr b="1" lang="en-US" sz="2400">
                <a:latin typeface="Inter"/>
                <a:ea typeface="Inter"/>
                <a:cs typeface="Inter"/>
                <a:sym typeface="Inter"/>
              </a:rPr>
              <a:t>activities</a:t>
            </a:r>
            <a:endParaRPr i="0" sz="2400" u="none" cap="none" strike="noStrike">
              <a:solidFill>
                <a:srgbClr val="000000"/>
              </a:solidFill>
              <a:latin typeface="Inter"/>
              <a:ea typeface="Inter"/>
              <a:cs typeface="Inter"/>
              <a:sym typeface="Inter"/>
            </a:endParaRPr>
          </a:p>
          <a:p>
            <a:pPr indent="0" lvl="0" marL="0" marR="0" rtl="0" algn="l">
              <a:lnSpc>
                <a:spcPct val="115000"/>
              </a:lnSpc>
              <a:spcBef>
                <a:spcPts val="1200"/>
              </a:spcBef>
              <a:spcAft>
                <a:spcPts val="0"/>
              </a:spcAft>
              <a:buClr>
                <a:srgbClr val="000000"/>
              </a:buClr>
              <a:buSzPts val="1100"/>
              <a:buFont typeface="Arial"/>
              <a:buNone/>
            </a:pPr>
            <a:r>
              <a:rPr lang="en-US" sz="1100">
                <a:solidFill>
                  <a:schemeClr val="dk1"/>
                </a:solidFill>
                <a:latin typeface="Inter"/>
                <a:ea typeface="Inter"/>
                <a:cs typeface="Inter"/>
                <a:sym typeface="Inter"/>
              </a:rPr>
              <a:t>Uploads, prompts, downloads and sessions with various platforms</a:t>
            </a:r>
            <a:endParaRPr i="0" sz="1400" u="none" cap="none" strike="noStrike">
              <a:solidFill>
                <a:srgbClr val="000000"/>
              </a:solidFill>
              <a:latin typeface="Inter"/>
              <a:ea typeface="Inter"/>
              <a:cs typeface="Inter"/>
              <a:sym typeface="Inter"/>
            </a:endParaRPr>
          </a:p>
        </p:txBody>
      </p:sp>
      <p:sp>
        <p:nvSpPr>
          <p:cNvPr id="186" name="Google Shape;186;p8"/>
          <p:cNvSpPr txBox="1"/>
          <p:nvPr/>
        </p:nvSpPr>
        <p:spPr>
          <a:xfrm>
            <a:off x="229725" y="697300"/>
            <a:ext cx="45876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i="1" lang="en-US" sz="1000">
                <a:solidFill>
                  <a:schemeClr val="dk1"/>
                </a:solidFill>
                <a:latin typeface="Inter"/>
                <a:ea typeface="Inter"/>
                <a:cs typeface="Inter"/>
                <a:sym typeface="Inter"/>
              </a:rPr>
              <a:t>“How widely is AI being used, and in what ways?”</a:t>
            </a:r>
            <a:endParaRPr sz="1000">
              <a:latin typeface="Inter"/>
              <a:ea typeface="Inter"/>
              <a:cs typeface="Inter"/>
              <a:sym typeface="Inter"/>
            </a:endParaRPr>
          </a:p>
        </p:txBody>
      </p:sp>
      <p:pic>
        <p:nvPicPr>
          <p:cNvPr id="187" name="Google Shape;187;p8" title="AI Usage draft.png"/>
          <p:cNvPicPr preferRelativeResize="0"/>
          <p:nvPr/>
        </p:nvPicPr>
        <p:blipFill>
          <a:blip r:embed="rId3">
            <a:alphaModFix/>
          </a:blip>
          <a:stretch>
            <a:fillRect/>
          </a:stretch>
        </p:blipFill>
        <p:spPr>
          <a:xfrm>
            <a:off x="3914850" y="1142250"/>
            <a:ext cx="4720501" cy="2932575"/>
          </a:xfrm>
          <a:prstGeom prst="rect">
            <a:avLst/>
          </a:prstGeom>
          <a:noFill/>
          <a:ln>
            <a:noFill/>
          </a:ln>
        </p:spPr>
      </p:pic>
      <p:sp>
        <p:nvSpPr>
          <p:cNvPr id="188" name="Google Shape;188;p8"/>
          <p:cNvSpPr txBox="1"/>
          <p:nvPr/>
        </p:nvSpPr>
        <p:spPr>
          <a:xfrm>
            <a:off x="4443301" y="4114200"/>
            <a:ext cx="3663600" cy="58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None/>
            </a:pPr>
            <a:r>
              <a:rPr lang="en-US" sz="1200">
                <a:solidFill>
                  <a:schemeClr val="dk1"/>
                </a:solidFill>
                <a:latin typeface="Inter"/>
                <a:ea typeface="Inter"/>
                <a:cs typeface="Inter"/>
                <a:sym typeface="Inter"/>
              </a:rPr>
              <a:t>AI applications by total usage. Identify departments or groups utilize these tools.</a:t>
            </a:r>
            <a:endParaRPr sz="1200">
              <a:solidFill>
                <a:schemeClr val="dk1"/>
              </a:solidFill>
              <a:latin typeface="Inter"/>
              <a:ea typeface="Inter"/>
              <a:cs typeface="Inter"/>
              <a:sym typeface="Inter"/>
            </a:endParaRPr>
          </a:p>
        </p:txBody>
      </p:sp>
      <p:sp>
        <p:nvSpPr>
          <p:cNvPr id="189" name="Google Shape;189;p8"/>
          <p:cNvSpPr txBox="1"/>
          <p:nvPr/>
        </p:nvSpPr>
        <p:spPr>
          <a:xfrm>
            <a:off x="229725" y="3924100"/>
            <a:ext cx="2912700" cy="86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a:latin typeface="Inter"/>
                <a:ea typeface="Inter"/>
                <a:cs typeface="Inter"/>
                <a:sym typeface="Inter"/>
              </a:rPr>
              <a:t>Employees</a:t>
            </a:r>
            <a:r>
              <a:rPr b="1" lang="en-US">
                <a:latin typeface="Inter"/>
                <a:ea typeface="Inter"/>
                <a:cs typeface="Inter"/>
                <a:sym typeface="Inter"/>
              </a:rPr>
              <a:t> </a:t>
            </a:r>
            <a:endParaRPr b="1">
              <a:latin typeface="Inter"/>
              <a:ea typeface="Inter"/>
              <a:cs typeface="Inter"/>
              <a:sym typeface="Inter"/>
            </a:endParaRPr>
          </a:p>
          <a:p>
            <a:pPr indent="0" lvl="0" marL="0" marR="0" rtl="0" algn="l">
              <a:lnSpc>
                <a:spcPct val="100000"/>
              </a:lnSpc>
              <a:spcBef>
                <a:spcPts val="0"/>
              </a:spcBef>
              <a:spcAft>
                <a:spcPts val="0"/>
              </a:spcAft>
              <a:buClr>
                <a:srgbClr val="000000"/>
              </a:buClr>
              <a:buSzPts val="1400"/>
              <a:buFont typeface="Arial"/>
              <a:buNone/>
            </a:pPr>
            <a:r>
              <a:rPr b="1" lang="en-US" sz="2400">
                <a:latin typeface="Inter"/>
                <a:ea typeface="Inter"/>
                <a:cs typeface="Inter"/>
                <a:sym typeface="Inter"/>
              </a:rPr>
              <a:t>2</a:t>
            </a:r>
            <a:r>
              <a:rPr b="1" lang="en-US" sz="2400">
                <a:latin typeface="Inter"/>
                <a:ea typeface="Inter"/>
                <a:cs typeface="Inter"/>
                <a:sym typeface="Inter"/>
              </a:rPr>
              <a:t>K</a:t>
            </a:r>
            <a:r>
              <a:rPr b="1" i="0" lang="en-US" sz="2400" u="none" cap="none" strike="noStrike">
                <a:solidFill>
                  <a:srgbClr val="000000"/>
                </a:solidFill>
                <a:latin typeface="Inter"/>
                <a:ea typeface="Inter"/>
                <a:cs typeface="Inter"/>
                <a:sym typeface="Inter"/>
              </a:rPr>
              <a:t> </a:t>
            </a:r>
            <a:r>
              <a:rPr b="1" lang="en-US" sz="2400">
                <a:latin typeface="Inter"/>
                <a:ea typeface="Inter"/>
                <a:cs typeface="Inter"/>
                <a:sym typeface="Inter"/>
              </a:rPr>
              <a:t>employees </a:t>
            </a:r>
            <a:endParaRPr b="1" sz="2400">
              <a:latin typeface="Inter"/>
              <a:ea typeface="Inter"/>
              <a:cs typeface="Inter"/>
              <a:sym typeface="Inter"/>
            </a:endParaRPr>
          </a:p>
          <a:p>
            <a:pPr indent="0" lvl="0" marL="0" marR="0" rtl="0" algn="l">
              <a:lnSpc>
                <a:spcPct val="100000"/>
              </a:lnSpc>
              <a:spcBef>
                <a:spcPts val="0"/>
              </a:spcBef>
              <a:spcAft>
                <a:spcPts val="0"/>
              </a:spcAft>
              <a:buClr>
                <a:srgbClr val="000000"/>
              </a:buClr>
              <a:buSzPts val="1400"/>
              <a:buFont typeface="Arial"/>
              <a:buNone/>
            </a:pPr>
            <a:r>
              <a:rPr lang="en-US" sz="1200">
                <a:latin typeface="Inter"/>
                <a:ea typeface="Inter"/>
                <a:cs typeface="Inter"/>
                <a:sym typeface="Inter"/>
              </a:rPr>
              <a:t>Employees using AI tools this month</a:t>
            </a:r>
            <a:endParaRPr i="0" sz="1200" u="none" cap="none" strike="noStrike">
              <a:solidFill>
                <a:srgbClr val="000000"/>
              </a:solidFill>
              <a:latin typeface="Inter"/>
              <a:ea typeface="Inter"/>
              <a:cs typeface="Inter"/>
              <a:sym typeface="Inter"/>
            </a:endParaRPr>
          </a:p>
        </p:txBody>
      </p:sp>
      <p:sp>
        <p:nvSpPr>
          <p:cNvPr id="190" name="Google Shape;190;p8"/>
          <p:cNvSpPr txBox="1"/>
          <p:nvPr/>
        </p:nvSpPr>
        <p:spPr>
          <a:xfrm>
            <a:off x="6551650" y="3441375"/>
            <a:ext cx="17892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a:solidFill>
                  <a:schemeClr val="accent5"/>
                </a:solidFill>
                <a:latin typeface="Inter"/>
                <a:ea typeface="Inter"/>
                <a:cs typeface="Inter"/>
                <a:sym typeface="Inter"/>
              </a:rPr>
              <a:t>[ </a:t>
            </a:r>
            <a:r>
              <a:rPr b="1" lang="en-US">
                <a:solidFill>
                  <a:schemeClr val="accent5"/>
                </a:solidFill>
                <a:latin typeface="Inter"/>
                <a:ea typeface="Inter"/>
                <a:cs typeface="Inter"/>
                <a:sym typeface="Inter"/>
              </a:rPr>
              <a:t>placeholder</a:t>
            </a:r>
            <a:r>
              <a:rPr lang="en-US">
                <a:solidFill>
                  <a:schemeClr val="accent5"/>
                </a:solidFill>
                <a:latin typeface="Inter"/>
                <a:ea typeface="Inter"/>
                <a:cs typeface="Inter"/>
                <a:sym typeface="Inter"/>
              </a:rPr>
              <a:t> ]</a:t>
            </a:r>
            <a:endParaRPr>
              <a:latin typeface="Inter"/>
              <a:ea typeface="Inter"/>
              <a:cs typeface="Inter"/>
              <a:sym typeface="Inter"/>
            </a:endParaRPr>
          </a:p>
        </p:txBody>
      </p:sp>
      <p:pic>
        <p:nvPicPr>
          <p:cNvPr id="191" name="Google Shape;191;p8" title="arrow_outward_32dp_000_FILL0_wght400_GRAD0_opsz40.png"/>
          <p:cNvPicPr preferRelativeResize="0"/>
          <p:nvPr/>
        </p:nvPicPr>
        <p:blipFill>
          <a:blip r:embed="rId4">
            <a:alphaModFix/>
          </a:blip>
          <a:stretch>
            <a:fillRect/>
          </a:stretch>
        </p:blipFill>
        <p:spPr>
          <a:xfrm>
            <a:off x="1533675" y="1452425"/>
            <a:ext cx="304800" cy="304800"/>
          </a:xfrm>
          <a:prstGeom prst="rect">
            <a:avLst/>
          </a:prstGeom>
          <a:noFill/>
          <a:ln>
            <a:noFill/>
          </a:ln>
        </p:spPr>
      </p:pic>
      <p:pic>
        <p:nvPicPr>
          <p:cNvPr id="192" name="Google Shape;192;p8" title="arrow_outward_32dp_000_FILL0_wght400_GRAD0_opsz40.png"/>
          <p:cNvPicPr preferRelativeResize="0"/>
          <p:nvPr/>
        </p:nvPicPr>
        <p:blipFill>
          <a:blip r:embed="rId4">
            <a:alphaModFix/>
          </a:blip>
          <a:stretch>
            <a:fillRect/>
          </a:stretch>
        </p:blipFill>
        <p:spPr>
          <a:xfrm flipH="1" rot="10800000">
            <a:off x="2484125" y="4202650"/>
            <a:ext cx="304800" cy="304800"/>
          </a:xfrm>
          <a:prstGeom prst="rect">
            <a:avLst/>
          </a:prstGeom>
          <a:noFill/>
          <a:ln>
            <a:noFill/>
          </a:ln>
        </p:spPr>
      </p:pic>
      <p:pic>
        <p:nvPicPr>
          <p:cNvPr id="193" name="Google Shape;193;p8" title="arrow_outward_32dp_000_FILL0_wght400_GRAD0_opsz40.png"/>
          <p:cNvPicPr preferRelativeResize="0"/>
          <p:nvPr/>
        </p:nvPicPr>
        <p:blipFill>
          <a:blip r:embed="rId4">
            <a:alphaModFix/>
          </a:blip>
          <a:stretch>
            <a:fillRect/>
          </a:stretch>
        </p:blipFill>
        <p:spPr>
          <a:xfrm>
            <a:off x="2484125" y="2866250"/>
            <a:ext cx="304800" cy="304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388d2a065a0_0_93"/>
          <p:cNvSpPr txBox="1"/>
          <p:nvPr/>
        </p:nvSpPr>
        <p:spPr>
          <a:xfrm>
            <a:off x="229725" y="228600"/>
            <a:ext cx="6388200" cy="58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US" sz="2400" u="none" cap="none" strike="noStrike">
                <a:solidFill>
                  <a:schemeClr val="dk1"/>
                </a:solidFill>
                <a:latin typeface="Sora"/>
                <a:ea typeface="Sora"/>
                <a:cs typeface="Sora"/>
                <a:sym typeface="Sora"/>
              </a:rPr>
              <a:t>GenAI Adoption </a:t>
            </a:r>
            <a:r>
              <a:rPr b="1" lang="en-US" sz="2400">
                <a:solidFill>
                  <a:schemeClr val="dk1"/>
                </a:solidFill>
                <a:latin typeface="Sora"/>
                <a:ea typeface="Sora"/>
                <a:cs typeface="Sora"/>
                <a:sym typeface="Sora"/>
              </a:rPr>
              <a:t>Trends</a:t>
            </a:r>
            <a:endParaRPr b="1" i="0" sz="2400" u="none" cap="none" strike="noStrike">
              <a:solidFill>
                <a:schemeClr val="dk1"/>
              </a:solidFill>
              <a:latin typeface="Sora"/>
              <a:ea typeface="Sora"/>
              <a:cs typeface="Sora"/>
              <a:sym typeface="Sora"/>
            </a:endParaRPr>
          </a:p>
          <a:p>
            <a:pPr indent="0" lvl="0" marL="0" marR="0" rtl="0" algn="l">
              <a:lnSpc>
                <a:spcPct val="100000"/>
              </a:lnSpc>
              <a:spcBef>
                <a:spcPts val="0"/>
              </a:spcBef>
              <a:spcAft>
                <a:spcPts val="0"/>
              </a:spcAft>
              <a:buClr>
                <a:schemeClr val="dk1"/>
              </a:buClr>
              <a:buSzPts val="2800"/>
              <a:buFont typeface="Arial"/>
              <a:buNone/>
            </a:pPr>
            <a:r>
              <a:t/>
            </a:r>
            <a:endParaRPr b="1" i="0" sz="2400" u="none" cap="none" strike="noStrike">
              <a:solidFill>
                <a:schemeClr val="dk1"/>
              </a:solidFill>
              <a:latin typeface="Sora"/>
              <a:ea typeface="Sora"/>
              <a:cs typeface="Sora"/>
              <a:sym typeface="Sora"/>
            </a:endParaRPr>
          </a:p>
        </p:txBody>
      </p:sp>
      <p:sp>
        <p:nvSpPr>
          <p:cNvPr id="199" name="Google Shape;199;g388d2a065a0_0_93"/>
          <p:cNvSpPr txBox="1"/>
          <p:nvPr/>
        </p:nvSpPr>
        <p:spPr>
          <a:xfrm>
            <a:off x="384100" y="1159675"/>
            <a:ext cx="2679300" cy="117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sz="1300">
                <a:latin typeface="Inter"/>
                <a:ea typeface="Inter"/>
                <a:cs typeface="Inter"/>
                <a:sym typeface="Inter"/>
              </a:rPr>
              <a:t>New</a:t>
            </a:r>
            <a:r>
              <a:rPr i="0" lang="en-US" sz="1300" u="none" cap="none" strike="noStrike">
                <a:solidFill>
                  <a:srgbClr val="000000"/>
                </a:solidFill>
                <a:latin typeface="Inter"/>
                <a:ea typeface="Inter"/>
                <a:cs typeface="Inter"/>
                <a:sym typeface="Inter"/>
              </a:rPr>
              <a:t> </a:t>
            </a:r>
            <a:r>
              <a:rPr lang="en-US" sz="1300">
                <a:latin typeface="Inter"/>
                <a:ea typeface="Inter"/>
                <a:cs typeface="Inter"/>
                <a:sym typeface="Inter"/>
              </a:rPr>
              <a:t>AI tools</a:t>
            </a:r>
            <a:r>
              <a:rPr i="0" lang="en-US" sz="1300" u="none" cap="none" strike="noStrike">
                <a:solidFill>
                  <a:srgbClr val="000000"/>
                </a:solidFill>
                <a:latin typeface="Inter"/>
                <a:ea typeface="Inter"/>
                <a:cs typeface="Inter"/>
                <a:sym typeface="Inter"/>
              </a:rPr>
              <a:t> adopted</a:t>
            </a:r>
            <a:endParaRPr b="1" sz="1300">
              <a:latin typeface="Inter"/>
              <a:ea typeface="Inter"/>
              <a:cs typeface="Inter"/>
              <a:sym typeface="Inter"/>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Inter"/>
                <a:ea typeface="Inter"/>
                <a:cs typeface="Inter"/>
                <a:sym typeface="Inter"/>
              </a:rPr>
              <a:t>1</a:t>
            </a:r>
            <a:r>
              <a:rPr b="1" lang="en-US" sz="2400">
                <a:latin typeface="Inter"/>
                <a:ea typeface="Inter"/>
                <a:cs typeface="Inter"/>
                <a:sym typeface="Inter"/>
              </a:rPr>
              <a:t>1</a:t>
            </a:r>
            <a:endParaRPr i="0" sz="2400" u="none" cap="none" strike="noStrike">
              <a:solidFill>
                <a:srgbClr val="000000"/>
              </a:solidFill>
              <a:latin typeface="Inter"/>
              <a:ea typeface="Inter"/>
              <a:cs typeface="Inter"/>
              <a:sym typeface="Inter"/>
            </a:endParaRPr>
          </a:p>
          <a:p>
            <a:pPr indent="0" lvl="0" marL="0" marR="0" rtl="0" algn="l">
              <a:lnSpc>
                <a:spcPct val="115000"/>
              </a:lnSpc>
              <a:spcBef>
                <a:spcPts val="1200"/>
              </a:spcBef>
              <a:spcAft>
                <a:spcPts val="0"/>
              </a:spcAft>
              <a:buClr>
                <a:srgbClr val="000000"/>
              </a:buClr>
              <a:buSzPts val="1100"/>
              <a:buFont typeface="Arial"/>
              <a:buNone/>
            </a:pPr>
            <a:r>
              <a:rPr lang="en-US" sz="1100">
                <a:solidFill>
                  <a:schemeClr val="dk1"/>
                </a:solidFill>
                <a:latin typeface="Inter"/>
                <a:ea typeface="Inter"/>
                <a:cs typeface="Inter"/>
                <a:sym typeface="Inter"/>
              </a:rPr>
              <a:t>Any new tools been reviewed or sanctioned by the organization</a:t>
            </a:r>
            <a:endParaRPr i="0" sz="1400" u="none" cap="none" strike="noStrike">
              <a:solidFill>
                <a:srgbClr val="000000"/>
              </a:solidFill>
              <a:latin typeface="Inter"/>
              <a:ea typeface="Inter"/>
              <a:cs typeface="Inter"/>
              <a:sym typeface="Inter"/>
            </a:endParaRPr>
          </a:p>
        </p:txBody>
      </p:sp>
      <p:cxnSp>
        <p:nvCxnSpPr>
          <p:cNvPr id="200" name="Google Shape;200;g388d2a065a0_0_93"/>
          <p:cNvCxnSpPr/>
          <p:nvPr/>
        </p:nvCxnSpPr>
        <p:spPr>
          <a:xfrm>
            <a:off x="450500" y="2571750"/>
            <a:ext cx="8508300" cy="0"/>
          </a:xfrm>
          <a:prstGeom prst="straightConnector1">
            <a:avLst/>
          </a:prstGeom>
          <a:noFill/>
          <a:ln cap="flat" cmpd="sng" w="9525">
            <a:solidFill>
              <a:srgbClr val="ACB1B7"/>
            </a:solidFill>
            <a:prstDash val="solid"/>
            <a:round/>
            <a:headEnd len="sm" w="sm" type="none"/>
            <a:tailEnd len="sm" w="sm" type="none"/>
          </a:ln>
        </p:spPr>
      </p:cxnSp>
      <p:sp>
        <p:nvSpPr>
          <p:cNvPr id="201" name="Google Shape;201;g388d2a065a0_0_93"/>
          <p:cNvSpPr txBox="1"/>
          <p:nvPr/>
        </p:nvSpPr>
        <p:spPr>
          <a:xfrm>
            <a:off x="5939236" y="4786850"/>
            <a:ext cx="3168600" cy="2154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800"/>
              <a:buFont typeface="Arial"/>
              <a:buNone/>
            </a:pPr>
            <a:r>
              <a:rPr lang="en-US" sz="800">
                <a:solidFill>
                  <a:srgbClr val="ACB1B7"/>
                </a:solidFill>
                <a:latin typeface="Inter"/>
                <a:ea typeface="Inter"/>
                <a:cs typeface="Inter"/>
                <a:sym typeface="Inter"/>
              </a:rPr>
              <a:t>GenAI Adoption, Risk, and Governance</a:t>
            </a:r>
            <a:endParaRPr sz="800">
              <a:solidFill>
                <a:srgbClr val="ACB1B7"/>
              </a:solidFill>
              <a:latin typeface="Inter"/>
              <a:ea typeface="Inter"/>
              <a:cs typeface="Inter"/>
              <a:sym typeface="Inter"/>
            </a:endParaRPr>
          </a:p>
        </p:txBody>
      </p:sp>
      <p:sp>
        <p:nvSpPr>
          <p:cNvPr id="202" name="Google Shape;202;g388d2a065a0_0_93"/>
          <p:cNvSpPr txBox="1"/>
          <p:nvPr/>
        </p:nvSpPr>
        <p:spPr>
          <a:xfrm>
            <a:off x="229725" y="697300"/>
            <a:ext cx="45876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US" sz="1000">
                <a:solidFill>
                  <a:schemeClr val="dk1"/>
                </a:solidFill>
                <a:latin typeface="Inter"/>
                <a:ea typeface="Inter"/>
                <a:cs typeface="Inter"/>
                <a:sym typeface="Inter"/>
              </a:rPr>
              <a:t>“</a:t>
            </a:r>
            <a:r>
              <a:rPr i="1" lang="en-US" sz="1000">
                <a:solidFill>
                  <a:schemeClr val="dk1"/>
                </a:solidFill>
                <a:latin typeface="Inter"/>
                <a:ea typeface="Inter"/>
                <a:cs typeface="Inter"/>
                <a:sym typeface="Inter"/>
              </a:rPr>
              <a:t>How fast is adoption growing, and where is it outside of our control?”</a:t>
            </a:r>
            <a:endParaRPr sz="1000">
              <a:latin typeface="Inter"/>
              <a:ea typeface="Inter"/>
              <a:cs typeface="Inter"/>
              <a:sym typeface="Inter"/>
            </a:endParaRPr>
          </a:p>
        </p:txBody>
      </p:sp>
      <p:sp>
        <p:nvSpPr>
          <p:cNvPr id="203" name="Google Shape;203;g388d2a065a0_0_93"/>
          <p:cNvSpPr txBox="1"/>
          <p:nvPr/>
        </p:nvSpPr>
        <p:spPr>
          <a:xfrm>
            <a:off x="4353201" y="3146500"/>
            <a:ext cx="3663600" cy="1408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a:solidFill>
                  <a:schemeClr val="accent5"/>
                </a:solidFill>
                <a:latin typeface="Inter"/>
                <a:ea typeface="Inter"/>
                <a:cs typeface="Inter"/>
                <a:sym typeface="Inter"/>
              </a:rPr>
              <a:t>[ </a:t>
            </a:r>
            <a:r>
              <a:rPr b="1" lang="en-US">
                <a:solidFill>
                  <a:schemeClr val="accent5"/>
                </a:solidFill>
                <a:latin typeface="Inter"/>
                <a:ea typeface="Inter"/>
                <a:cs typeface="Inter"/>
                <a:sym typeface="Inter"/>
              </a:rPr>
              <a:t>placeholder</a:t>
            </a:r>
            <a:r>
              <a:rPr lang="en-US">
                <a:solidFill>
                  <a:schemeClr val="accent5"/>
                </a:solidFill>
                <a:latin typeface="Inter"/>
                <a:ea typeface="Inter"/>
                <a:cs typeface="Inter"/>
                <a:sym typeface="Inter"/>
              </a:rPr>
              <a:t> ]</a:t>
            </a:r>
            <a:r>
              <a:rPr lang="en-US">
                <a:solidFill>
                  <a:schemeClr val="dk1"/>
                </a:solidFill>
                <a:latin typeface="Inter"/>
                <a:ea typeface="Inter"/>
                <a:cs typeface="Inter"/>
                <a:sym typeface="Inter"/>
              </a:rPr>
              <a:t> </a:t>
            </a:r>
            <a:r>
              <a:rPr lang="en-US" sz="1200">
                <a:solidFill>
                  <a:schemeClr val="accent5"/>
                </a:solidFill>
                <a:latin typeface="Inter"/>
                <a:ea typeface="Inter"/>
                <a:cs typeface="Inter"/>
                <a:sym typeface="Inter"/>
              </a:rPr>
              <a:t>Where we are seeing new tools be adopted, what seem to be the use cases. Identify where there might already be overlap.</a:t>
            </a:r>
            <a:endParaRPr sz="1200">
              <a:solidFill>
                <a:schemeClr val="accent5"/>
              </a:solidFill>
              <a:latin typeface="Inter"/>
              <a:ea typeface="Inter"/>
              <a:cs typeface="Inter"/>
              <a:sym typeface="Inter"/>
            </a:endParaRPr>
          </a:p>
          <a:p>
            <a:pPr indent="0" lvl="0" marL="0" rtl="0" algn="l">
              <a:lnSpc>
                <a:spcPct val="115000"/>
              </a:lnSpc>
              <a:spcBef>
                <a:spcPts val="1200"/>
              </a:spcBef>
              <a:spcAft>
                <a:spcPts val="0"/>
              </a:spcAft>
              <a:buNone/>
            </a:pPr>
            <a:r>
              <a:t/>
            </a:r>
            <a:endParaRPr sz="1200">
              <a:solidFill>
                <a:schemeClr val="dk1"/>
              </a:solidFill>
              <a:latin typeface="Inter"/>
              <a:ea typeface="Inter"/>
              <a:cs typeface="Inter"/>
              <a:sym typeface="Inter"/>
            </a:endParaRPr>
          </a:p>
        </p:txBody>
      </p:sp>
      <p:sp>
        <p:nvSpPr>
          <p:cNvPr id="204" name="Google Shape;204;g388d2a065a0_0_93"/>
          <p:cNvSpPr txBox="1"/>
          <p:nvPr/>
        </p:nvSpPr>
        <p:spPr>
          <a:xfrm>
            <a:off x="3374125" y="1167375"/>
            <a:ext cx="3835800" cy="117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sz="1300">
                <a:latin typeface="Inter"/>
                <a:ea typeface="Inter"/>
                <a:cs typeface="Inter"/>
                <a:sym typeface="Inter"/>
              </a:rPr>
              <a:t>Shadow AI identified</a:t>
            </a:r>
            <a:endParaRPr b="1" sz="1300">
              <a:latin typeface="Inter"/>
              <a:ea typeface="Inter"/>
              <a:cs typeface="Inter"/>
              <a:sym typeface="Inter"/>
            </a:endParaRPr>
          </a:p>
          <a:p>
            <a:pPr indent="0" lvl="0" marL="0" marR="0" rtl="0" algn="l">
              <a:lnSpc>
                <a:spcPct val="100000"/>
              </a:lnSpc>
              <a:spcBef>
                <a:spcPts val="0"/>
              </a:spcBef>
              <a:spcAft>
                <a:spcPts val="0"/>
              </a:spcAft>
              <a:buClr>
                <a:srgbClr val="000000"/>
              </a:buClr>
              <a:buSzPts val="2400"/>
              <a:buFont typeface="Arial"/>
              <a:buNone/>
            </a:pPr>
            <a:r>
              <a:rPr b="1" lang="en-US" sz="2400">
                <a:latin typeface="Inter"/>
                <a:ea typeface="Inter"/>
                <a:cs typeface="Inter"/>
                <a:sym typeface="Inter"/>
              </a:rPr>
              <a:t>18</a:t>
            </a:r>
            <a:r>
              <a:rPr b="1" i="0" lang="en-US" sz="2400" u="none" cap="none" strike="noStrike">
                <a:solidFill>
                  <a:srgbClr val="000000"/>
                </a:solidFill>
                <a:latin typeface="Inter"/>
                <a:ea typeface="Inter"/>
                <a:cs typeface="Inter"/>
                <a:sym typeface="Inter"/>
              </a:rPr>
              <a:t> tools</a:t>
            </a:r>
            <a:r>
              <a:rPr b="1" lang="en-US" sz="2400">
                <a:latin typeface="Inter"/>
                <a:ea typeface="Inter"/>
                <a:cs typeface="Inter"/>
                <a:sym typeface="Inter"/>
              </a:rPr>
              <a:t>, apps</a:t>
            </a:r>
            <a:endParaRPr i="0" sz="2400" u="none" cap="none" strike="noStrike">
              <a:solidFill>
                <a:srgbClr val="000000"/>
              </a:solidFill>
              <a:latin typeface="Inter"/>
              <a:ea typeface="Inter"/>
              <a:cs typeface="Inter"/>
              <a:sym typeface="Inter"/>
            </a:endParaRPr>
          </a:p>
          <a:p>
            <a:pPr indent="0" lvl="0" marL="0" marR="0" rtl="0" algn="l">
              <a:lnSpc>
                <a:spcPct val="115000"/>
              </a:lnSpc>
              <a:spcBef>
                <a:spcPts val="1200"/>
              </a:spcBef>
              <a:spcAft>
                <a:spcPts val="0"/>
              </a:spcAft>
              <a:buClr>
                <a:srgbClr val="000000"/>
              </a:buClr>
              <a:buSzPts val="1100"/>
              <a:buFont typeface="Arial"/>
              <a:buNone/>
            </a:pPr>
            <a:r>
              <a:rPr lang="en-US" sz="1100">
                <a:solidFill>
                  <a:schemeClr val="dk1"/>
                </a:solidFill>
                <a:latin typeface="Inter"/>
                <a:ea typeface="Inter"/>
                <a:cs typeface="Inter"/>
                <a:sym typeface="Inter"/>
              </a:rPr>
              <a:t>Include forms of AI such as web applications, native applications, browsers, and browser extensions</a:t>
            </a:r>
            <a:endParaRPr i="0" sz="1400" u="none" cap="none" strike="noStrike">
              <a:solidFill>
                <a:srgbClr val="000000"/>
              </a:solidFill>
              <a:latin typeface="Inter"/>
              <a:ea typeface="Inter"/>
              <a:cs typeface="Inter"/>
              <a:sym typeface="Inter"/>
            </a:endParaRPr>
          </a:p>
        </p:txBody>
      </p:sp>
      <p:pic>
        <p:nvPicPr>
          <p:cNvPr id="205" name="Google Shape;205;g388d2a065a0_0_93"/>
          <p:cNvPicPr preferRelativeResize="0"/>
          <p:nvPr/>
        </p:nvPicPr>
        <p:blipFill>
          <a:blip r:embed="rId3">
            <a:alphaModFix/>
          </a:blip>
          <a:stretch>
            <a:fillRect/>
          </a:stretch>
        </p:blipFill>
        <p:spPr>
          <a:xfrm>
            <a:off x="128726" y="2687750"/>
            <a:ext cx="4141489" cy="2422400"/>
          </a:xfrm>
          <a:prstGeom prst="rect">
            <a:avLst/>
          </a:prstGeom>
          <a:noFill/>
          <a:ln>
            <a:noFill/>
          </a:ln>
        </p:spPr>
      </p:pic>
      <p:sp>
        <p:nvSpPr>
          <p:cNvPr id="206" name="Google Shape;206;g388d2a065a0_0_93"/>
          <p:cNvSpPr txBox="1"/>
          <p:nvPr/>
        </p:nvSpPr>
        <p:spPr>
          <a:xfrm>
            <a:off x="2007975" y="2926500"/>
            <a:ext cx="17892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a:solidFill>
                  <a:schemeClr val="accent5"/>
                </a:solidFill>
                <a:latin typeface="Inter"/>
                <a:ea typeface="Inter"/>
                <a:cs typeface="Inter"/>
                <a:sym typeface="Inter"/>
              </a:rPr>
              <a:t>[ </a:t>
            </a:r>
            <a:r>
              <a:rPr b="1" lang="en-US">
                <a:solidFill>
                  <a:schemeClr val="accent5"/>
                </a:solidFill>
                <a:latin typeface="Inter"/>
                <a:ea typeface="Inter"/>
                <a:cs typeface="Inter"/>
                <a:sym typeface="Inter"/>
              </a:rPr>
              <a:t>placeholder</a:t>
            </a:r>
            <a:r>
              <a:rPr lang="en-US">
                <a:solidFill>
                  <a:schemeClr val="accent5"/>
                </a:solidFill>
                <a:latin typeface="Inter"/>
                <a:ea typeface="Inter"/>
                <a:cs typeface="Inter"/>
                <a:sym typeface="Inter"/>
              </a:rPr>
              <a:t> ]</a:t>
            </a:r>
            <a:endParaRPr>
              <a:latin typeface="Inter"/>
              <a:ea typeface="Inter"/>
              <a:cs typeface="Inter"/>
              <a:sym typeface="Inte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FEFEF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